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Relationship Id="rId4" Type="http://schemas.openxmlformats.org/officeDocument/2006/relationships/custom-properties" Target="docProps/custom.xml" 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2192000" cy="6858000"/>
  <p:notesSz cx="6858000" cy="12192000"/>
  <p:embeddedFontLst>
    <p:embeddedFont>
      <p:font typeface="Noto Sans SC" charset="-122" pitchFamily="34"/>
      <p:regular r:id="rId13"/>
    </p:embeddedFont>
    <p:embeddedFont>
      <p:font typeface="MiSans" charset="-122" pitchFamily="34"/>
      <p:regular r:id="rId1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3" Type="http://schemas.openxmlformats.org/officeDocument/2006/relationships/font" Target="fonts/font1.fntdata"/><Relationship Id="rId14" Type="http://schemas.openxmlformats.org/officeDocument/2006/relationships/font" Target="fonts/font2.fntdata"/></Relationships>
</file>

<file path=ppt/media/>
</file>

<file path=ppt/media/image-1-1.png>
</file>

<file path=ppt/media/image-6-1.jp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coefficient.io/5b5e8fc6c5342e5b5a6768d23ca16dc407506a02.png">    </p:cNvPr>
          <p:cNvPicPr>
            <a:picLocks noChangeAspect="1"/>
          </p:cNvPicPr>
          <p:nvPr/>
        </p:nvPicPr>
        <p:blipFill>
          <a:blip r:embed="rId1">
            <a:alphaModFix amt="20000"/>
          </a:blip>
          <a:srcRect l="0" r="0" t="36548" b="36548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0F172A">
                  <a:alpha val="95000"/>
                </a:srgbClr>
              </a:gs>
              <a:gs pos="50000">
                <a:srgbClr val="0F172A">
                  <a:alpha val="90000"/>
                </a:srgbClr>
              </a:gs>
              <a:gs pos="100000">
                <a:srgbClr val="0B1220">
                  <a:alpha val="9500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1000" y="3810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5" name="Shape 2"/>
          <p:cNvSpPr/>
          <p:nvPr/>
        </p:nvSpPr>
        <p:spPr>
          <a:xfrm>
            <a:off x="488156" y="48577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77856" y="1741"/>
                </a:moveTo>
                <a:cubicBezTo>
                  <a:pt x="82845" y="-569"/>
                  <a:pt x="88605" y="-569"/>
                  <a:pt x="93594" y="1741"/>
                </a:cubicBezTo>
                <a:lnTo>
                  <a:pt x="166795" y="35562"/>
                </a:lnTo>
                <a:cubicBezTo>
                  <a:pt x="169642" y="36868"/>
                  <a:pt x="171450" y="39715"/>
                  <a:pt x="171450" y="42863"/>
                </a:cubicBezTo>
                <a:cubicBezTo>
                  <a:pt x="171450" y="46010"/>
                  <a:pt x="169642" y="48857"/>
                  <a:pt x="166795" y="50163"/>
                </a:cubicBezTo>
                <a:lnTo>
                  <a:pt x="93594" y="83984"/>
                </a:lnTo>
                <a:cubicBezTo>
                  <a:pt x="88605" y="86294"/>
                  <a:pt x="82845" y="86294"/>
                  <a:pt x="77856" y="83984"/>
                </a:cubicBezTo>
                <a:lnTo>
                  <a:pt x="4655" y="50163"/>
                </a:lnTo>
                <a:cubicBezTo>
                  <a:pt x="1808" y="48823"/>
                  <a:pt x="0" y="45977"/>
                  <a:pt x="0" y="42863"/>
                </a:cubicBezTo>
                <a:cubicBezTo>
                  <a:pt x="0" y="39748"/>
                  <a:pt x="1808" y="36868"/>
                  <a:pt x="4655" y="35562"/>
                </a:cubicBezTo>
                <a:lnTo>
                  <a:pt x="77856" y="1741"/>
                </a:lnTo>
                <a:close/>
                <a:moveTo>
                  <a:pt x="16107" y="73134"/>
                </a:moveTo>
                <a:lnTo>
                  <a:pt x="71125" y="98550"/>
                </a:lnTo>
                <a:cubicBezTo>
                  <a:pt x="80401" y="102837"/>
                  <a:pt x="91083" y="102837"/>
                  <a:pt x="100359" y="98550"/>
                </a:cubicBezTo>
                <a:lnTo>
                  <a:pt x="155377" y="73134"/>
                </a:lnTo>
                <a:lnTo>
                  <a:pt x="166795" y="78425"/>
                </a:lnTo>
                <a:cubicBezTo>
                  <a:pt x="169642" y="79731"/>
                  <a:pt x="171450" y="82577"/>
                  <a:pt x="171450" y="85725"/>
                </a:cubicBezTo>
                <a:cubicBezTo>
                  <a:pt x="171450" y="88873"/>
                  <a:pt x="169642" y="91719"/>
                  <a:pt x="166795" y="93025"/>
                </a:cubicBezTo>
                <a:lnTo>
                  <a:pt x="93594" y="126846"/>
                </a:lnTo>
                <a:cubicBezTo>
                  <a:pt x="88605" y="129157"/>
                  <a:pt x="82845" y="129157"/>
                  <a:pt x="77856" y="126846"/>
                </a:cubicBezTo>
                <a:lnTo>
                  <a:pt x="4655" y="93025"/>
                </a:lnTo>
                <a:cubicBezTo>
                  <a:pt x="1808" y="91686"/>
                  <a:pt x="0" y="88839"/>
                  <a:pt x="0" y="85725"/>
                </a:cubicBezTo>
                <a:cubicBezTo>
                  <a:pt x="0" y="82611"/>
                  <a:pt x="1808" y="79731"/>
                  <a:pt x="4655" y="78425"/>
                </a:cubicBezTo>
                <a:lnTo>
                  <a:pt x="16073" y="73134"/>
                </a:lnTo>
                <a:close/>
                <a:moveTo>
                  <a:pt x="4655" y="121287"/>
                </a:moveTo>
                <a:lnTo>
                  <a:pt x="16073" y="115997"/>
                </a:lnTo>
                <a:lnTo>
                  <a:pt x="71091" y="141413"/>
                </a:lnTo>
                <a:cubicBezTo>
                  <a:pt x="80367" y="145699"/>
                  <a:pt x="91049" y="145699"/>
                  <a:pt x="100325" y="141413"/>
                </a:cubicBezTo>
                <a:lnTo>
                  <a:pt x="155343" y="115997"/>
                </a:lnTo>
                <a:lnTo>
                  <a:pt x="166762" y="121287"/>
                </a:lnTo>
                <a:cubicBezTo>
                  <a:pt x="169608" y="122593"/>
                  <a:pt x="171417" y="125440"/>
                  <a:pt x="171417" y="128588"/>
                </a:cubicBezTo>
                <a:cubicBezTo>
                  <a:pt x="171417" y="131735"/>
                  <a:pt x="169608" y="134582"/>
                  <a:pt x="166762" y="135888"/>
                </a:cubicBezTo>
                <a:lnTo>
                  <a:pt x="93561" y="169709"/>
                </a:lnTo>
                <a:cubicBezTo>
                  <a:pt x="88571" y="172019"/>
                  <a:pt x="82812" y="172019"/>
                  <a:pt x="77822" y="169709"/>
                </a:cubicBezTo>
                <a:lnTo>
                  <a:pt x="4655" y="135888"/>
                </a:lnTo>
                <a:cubicBezTo>
                  <a:pt x="1808" y="134548"/>
                  <a:pt x="0" y="131702"/>
                  <a:pt x="0" y="128588"/>
                </a:cubicBezTo>
                <a:cubicBezTo>
                  <a:pt x="0" y="125473"/>
                  <a:pt x="1808" y="122593"/>
                  <a:pt x="4655" y="121287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6" name="Text 3"/>
          <p:cNvSpPr/>
          <p:nvPr/>
        </p:nvSpPr>
        <p:spPr>
          <a:xfrm>
            <a:off x="876300" y="419100"/>
            <a:ext cx="17049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AutomateLabs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10083641" y="384810"/>
            <a:ext cx="1722120" cy="388620"/>
          </a:xfrm>
          <a:custGeom>
            <a:avLst/>
            <a:gdLst/>
            <a:ahLst/>
            <a:cxnLst/>
            <a:rect l="l" t="t" r="r" b="b"/>
            <a:pathLst>
              <a:path w="1722120" h="388620">
                <a:moveTo>
                  <a:pt x="194310" y="0"/>
                </a:moveTo>
                <a:lnTo>
                  <a:pt x="1527810" y="0"/>
                </a:lnTo>
                <a:cubicBezTo>
                  <a:pt x="1635124" y="0"/>
                  <a:pt x="1722120" y="86996"/>
                  <a:pt x="1722120" y="194310"/>
                </a:cubicBezTo>
                <a:lnTo>
                  <a:pt x="1722120" y="194310"/>
                </a:lnTo>
                <a:cubicBezTo>
                  <a:pt x="1722120" y="301624"/>
                  <a:pt x="1635124" y="388620"/>
                  <a:pt x="1527810" y="388620"/>
                </a:cubicBezTo>
                <a:lnTo>
                  <a:pt x="194310" y="388620"/>
                </a:lnTo>
                <a:cubicBezTo>
                  <a:pt x="86996" y="388620"/>
                  <a:pt x="0" y="301624"/>
                  <a:pt x="0" y="194310"/>
                </a:cubicBezTo>
                <a:lnTo>
                  <a:pt x="0" y="194310"/>
                </a:lnTo>
                <a:cubicBezTo>
                  <a:pt x="0" y="86996"/>
                  <a:pt x="86996" y="0"/>
                  <a:pt x="194310" y="0"/>
                </a:cubicBezTo>
                <a:close/>
              </a:path>
            </a:pathLst>
          </a:custGeom>
          <a:solidFill>
            <a:srgbClr val="22C55E">
              <a:alpha val="20000"/>
            </a:srgbClr>
          </a:solidFill>
          <a:ln w="10160">
            <a:solidFill>
              <a:srgbClr val="22C55E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239852" y="510540"/>
            <a:ext cx="1477804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spc="53" kern="0" dirty="0">
                <a:solidFill>
                  <a:srgbClr val="22C5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DATA AUTOMATION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381000" y="1257300"/>
            <a:ext cx="8877300" cy="2571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Your Data Should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Trigger Actions—</a:t>
            </a:r>
            <a:pPr>
              <a:lnSpc>
                <a:spcPct val="100000"/>
              </a:lnSpc>
            </a:pPr>
            <a:r>
              <a:rPr lang="en-US" sz="5400" b="1" dirty="0">
                <a:solidFill>
                  <a:srgbClr val="22C5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Not Sit in Sheets.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381000" y="4057650"/>
            <a:ext cx="742950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FFFFFF">
                    <a:alpha val="80000"/>
                  </a:srgbClr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AutomateLabs turns spreadsheets into real-time workflows: validate, enrich, segment, and launch campaigns instantly.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381000" y="5181600"/>
            <a:ext cx="1933575" cy="590550"/>
          </a:xfrm>
          <a:custGeom>
            <a:avLst/>
            <a:gdLst/>
            <a:ahLst/>
            <a:cxnLst/>
            <a:rect l="l" t="t" r="r" b="b"/>
            <a:pathLst>
              <a:path w="1933575" h="590550">
                <a:moveTo>
                  <a:pt x="76199" y="0"/>
                </a:moveTo>
                <a:lnTo>
                  <a:pt x="1857376" y="0"/>
                </a:lnTo>
                <a:cubicBezTo>
                  <a:pt x="1899460" y="0"/>
                  <a:pt x="1933575" y="34115"/>
                  <a:pt x="1933575" y="76199"/>
                </a:cubicBezTo>
                <a:lnTo>
                  <a:pt x="1933575" y="514351"/>
                </a:lnTo>
                <a:cubicBezTo>
                  <a:pt x="1933575" y="556435"/>
                  <a:pt x="1899460" y="590550"/>
                  <a:pt x="1857376" y="590550"/>
                </a:cubicBezTo>
                <a:lnTo>
                  <a:pt x="76199" y="590550"/>
                </a:lnTo>
                <a:cubicBezTo>
                  <a:pt x="34115" y="590550"/>
                  <a:pt x="0" y="556435"/>
                  <a:pt x="0" y="514351"/>
                </a:cubicBezTo>
                <a:lnTo>
                  <a:pt x="0" y="76199"/>
                </a:lnTo>
                <a:cubicBezTo>
                  <a:pt x="0" y="34143"/>
                  <a:pt x="34143" y="0"/>
                  <a:pt x="76199" y="0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12" name="Text 9"/>
          <p:cNvSpPr/>
          <p:nvPr/>
        </p:nvSpPr>
        <p:spPr>
          <a:xfrm>
            <a:off x="338138" y="5181600"/>
            <a:ext cx="2019300" cy="590550"/>
          </a:xfrm>
          <a:prstGeom prst="rect">
            <a:avLst/>
          </a:prstGeom>
          <a:noFill/>
          <a:ln/>
        </p:spPr>
        <p:txBody>
          <a:bodyPr wrap="square" lIns="304800" tIns="152400" rIns="304800" bIns="15240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Book Free Audit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2470904" y="5185410"/>
            <a:ext cx="2093595" cy="579120"/>
          </a:xfrm>
          <a:custGeom>
            <a:avLst/>
            <a:gdLst/>
            <a:ahLst/>
            <a:cxnLst/>
            <a:rect l="l" t="t" r="r" b="b"/>
            <a:pathLst>
              <a:path w="2093595" h="579120">
                <a:moveTo>
                  <a:pt x="76201" y="0"/>
                </a:moveTo>
                <a:lnTo>
                  <a:pt x="2017394" y="0"/>
                </a:lnTo>
                <a:cubicBezTo>
                  <a:pt x="2059479" y="0"/>
                  <a:pt x="2093595" y="34116"/>
                  <a:pt x="2093595" y="76201"/>
                </a:cubicBezTo>
                <a:lnTo>
                  <a:pt x="2093595" y="502919"/>
                </a:lnTo>
                <a:cubicBezTo>
                  <a:pt x="2093595" y="545004"/>
                  <a:pt x="2059479" y="579120"/>
                  <a:pt x="2017394" y="579120"/>
                </a:cubicBezTo>
                <a:lnTo>
                  <a:pt x="76201" y="579120"/>
                </a:lnTo>
                <a:cubicBezTo>
                  <a:pt x="34116" y="579120"/>
                  <a:pt x="0" y="545004"/>
                  <a:pt x="0" y="50291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10160">
            <a:solidFill>
              <a:srgbClr val="FFFFFF">
                <a:alpha val="30196"/>
              </a:srgbClr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2424232" y="5181600"/>
            <a:ext cx="2171700" cy="571500"/>
          </a:xfrm>
          <a:prstGeom prst="rect">
            <a:avLst/>
          </a:prstGeom>
          <a:noFill/>
          <a:ln/>
        </p:spPr>
        <p:txBody>
          <a:bodyPr wrap="square" lIns="304800" tIns="152400" rIns="304800" bIns="15240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See Data Systems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409575" y="62865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00846" y="-2947"/>
                </a:moveTo>
                <a:cubicBezTo>
                  <a:pt x="104388" y="-387"/>
                  <a:pt x="105698" y="4256"/>
                  <a:pt x="104090" y="8305"/>
                </a:cubicBezTo>
                <a:lnTo>
                  <a:pt x="80754" y="66675"/>
                </a:lnTo>
                <a:lnTo>
                  <a:pt x="123825" y="66675"/>
                </a:lnTo>
                <a:cubicBezTo>
                  <a:pt x="127843" y="66675"/>
                  <a:pt x="131415" y="69175"/>
                  <a:pt x="132784" y="72956"/>
                </a:cubicBezTo>
                <a:cubicBezTo>
                  <a:pt x="134154" y="76736"/>
                  <a:pt x="132993" y="80962"/>
                  <a:pt x="129927" y="83522"/>
                </a:cubicBezTo>
                <a:lnTo>
                  <a:pt x="44202" y="154960"/>
                </a:lnTo>
                <a:cubicBezTo>
                  <a:pt x="40838" y="157758"/>
                  <a:pt x="36046" y="157907"/>
                  <a:pt x="32504" y="155347"/>
                </a:cubicBezTo>
                <a:cubicBezTo>
                  <a:pt x="28962" y="152787"/>
                  <a:pt x="27652" y="148144"/>
                  <a:pt x="29260" y="144095"/>
                </a:cubicBezTo>
                <a:lnTo>
                  <a:pt x="52596" y="85725"/>
                </a:lnTo>
                <a:lnTo>
                  <a:pt x="9525" y="85725"/>
                </a:lnTo>
                <a:cubicBezTo>
                  <a:pt x="5507" y="85725"/>
                  <a:pt x="1935" y="83225"/>
                  <a:pt x="566" y="79444"/>
                </a:cubicBezTo>
                <a:cubicBezTo>
                  <a:pt x="-804" y="75664"/>
                  <a:pt x="357" y="71438"/>
                  <a:pt x="3423" y="68878"/>
                </a:cubicBezTo>
                <a:lnTo>
                  <a:pt x="89148" y="-2560"/>
                </a:lnTo>
                <a:cubicBezTo>
                  <a:pt x="92512" y="-5358"/>
                  <a:pt x="97304" y="-5507"/>
                  <a:pt x="100846" y="-2947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16" name="Text 13"/>
          <p:cNvSpPr/>
          <p:nvPr/>
        </p:nvSpPr>
        <p:spPr>
          <a:xfrm>
            <a:off x="647700" y="6248400"/>
            <a:ext cx="10858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FFFFF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Real-time sync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1979414" y="62865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18" name="Text 15"/>
          <p:cNvSpPr/>
          <p:nvPr/>
        </p:nvSpPr>
        <p:spPr>
          <a:xfrm>
            <a:off x="2227064" y="6248400"/>
            <a:ext cx="1295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FFFFF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Zero manual work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3770590" y="62865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38100" y="95250"/>
                </a:moveTo>
                <a:lnTo>
                  <a:pt x="7293" y="95250"/>
                </a:lnTo>
                <a:cubicBezTo>
                  <a:pt x="-119" y="95250"/>
                  <a:pt x="-4673" y="87184"/>
                  <a:pt x="-863" y="80814"/>
                </a:cubicBezTo>
                <a:lnTo>
                  <a:pt x="14883" y="54560"/>
                </a:lnTo>
                <a:cubicBezTo>
                  <a:pt x="17472" y="50244"/>
                  <a:pt x="22116" y="47625"/>
                  <a:pt x="27146" y="47625"/>
                </a:cubicBezTo>
                <a:lnTo>
                  <a:pt x="55424" y="47625"/>
                </a:lnTo>
                <a:cubicBezTo>
                  <a:pt x="78075" y="9257"/>
                  <a:pt x="111859" y="7322"/>
                  <a:pt x="134451" y="10626"/>
                </a:cubicBezTo>
                <a:cubicBezTo>
                  <a:pt x="138261" y="11192"/>
                  <a:pt x="141238" y="14168"/>
                  <a:pt x="141774" y="17949"/>
                </a:cubicBezTo>
                <a:cubicBezTo>
                  <a:pt x="145078" y="40541"/>
                  <a:pt x="143143" y="74325"/>
                  <a:pt x="104775" y="96976"/>
                </a:cubicBezTo>
                <a:lnTo>
                  <a:pt x="104775" y="125254"/>
                </a:lnTo>
                <a:cubicBezTo>
                  <a:pt x="104775" y="130284"/>
                  <a:pt x="102156" y="134928"/>
                  <a:pt x="97840" y="137517"/>
                </a:cubicBezTo>
                <a:lnTo>
                  <a:pt x="71586" y="153263"/>
                </a:lnTo>
                <a:cubicBezTo>
                  <a:pt x="65246" y="157073"/>
                  <a:pt x="57150" y="152489"/>
                  <a:pt x="57150" y="145107"/>
                </a:cubicBezTo>
                <a:lnTo>
                  <a:pt x="57150" y="114300"/>
                </a:lnTo>
                <a:cubicBezTo>
                  <a:pt x="57150" y="103793"/>
                  <a:pt x="48607" y="95250"/>
                  <a:pt x="38100" y="95250"/>
                </a:cubicBezTo>
                <a:lnTo>
                  <a:pt x="38070" y="95250"/>
                </a:lnTo>
                <a:close/>
                <a:moveTo>
                  <a:pt x="119062" y="47625"/>
                </a:moveTo>
                <a:cubicBezTo>
                  <a:pt x="119062" y="39740"/>
                  <a:pt x="112660" y="33338"/>
                  <a:pt x="104775" y="33338"/>
                </a:cubicBezTo>
                <a:cubicBezTo>
                  <a:pt x="96890" y="33338"/>
                  <a:pt x="90488" y="39740"/>
                  <a:pt x="90488" y="47625"/>
                </a:cubicBezTo>
                <a:cubicBezTo>
                  <a:pt x="90488" y="55510"/>
                  <a:pt x="96890" y="61912"/>
                  <a:pt x="104775" y="61912"/>
                </a:cubicBezTo>
                <a:cubicBezTo>
                  <a:pt x="112660" y="61912"/>
                  <a:pt x="119062" y="55510"/>
                  <a:pt x="119062" y="47625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20" name="Text 17"/>
          <p:cNvSpPr/>
          <p:nvPr/>
        </p:nvSpPr>
        <p:spPr>
          <a:xfrm>
            <a:off x="4018240" y="6248400"/>
            <a:ext cx="13144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FFFFF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Instant campaigns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66725"/>
            <a:ext cx="57150" cy="57150"/>
          </a:xfrm>
          <a:custGeom>
            <a:avLst/>
            <a:gdLst/>
            <a:ahLst/>
            <a:cxnLst/>
            <a:rect l="l" t="t" r="r" b="b"/>
            <a:pathLst>
              <a:path w="57150" h="57150">
                <a:moveTo>
                  <a:pt x="28575" y="0"/>
                </a:moveTo>
                <a:lnTo>
                  <a:pt x="28575" y="0"/>
                </a:lnTo>
                <a:cubicBezTo>
                  <a:pt x="44346" y="0"/>
                  <a:pt x="57150" y="12804"/>
                  <a:pt x="57150" y="28575"/>
                </a:cubicBezTo>
                <a:lnTo>
                  <a:pt x="57150" y="28575"/>
                </a:lnTo>
                <a:cubicBezTo>
                  <a:pt x="57150" y="44346"/>
                  <a:pt x="44346" y="57150"/>
                  <a:pt x="28575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3" name="Text 1"/>
          <p:cNvSpPr/>
          <p:nvPr/>
        </p:nvSpPr>
        <p:spPr>
          <a:xfrm>
            <a:off x="514350" y="381000"/>
            <a:ext cx="12668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Problem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The Messy Data Problem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1000" y="14478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EF4444">
              <a:alpha val="10196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526256" y="1581150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71438" y="0"/>
                </a:moveTo>
                <a:cubicBezTo>
                  <a:pt x="58303" y="0"/>
                  <a:pt x="47625" y="10678"/>
                  <a:pt x="47625" y="23812"/>
                </a:cubicBezTo>
                <a:lnTo>
                  <a:pt x="47625" y="119063"/>
                </a:lnTo>
                <a:cubicBezTo>
                  <a:pt x="47625" y="132197"/>
                  <a:pt x="58303" y="142875"/>
                  <a:pt x="71438" y="142875"/>
                </a:cubicBezTo>
                <a:lnTo>
                  <a:pt x="142875" y="142875"/>
                </a:lnTo>
                <a:cubicBezTo>
                  <a:pt x="156009" y="142875"/>
                  <a:pt x="166688" y="132197"/>
                  <a:pt x="166688" y="119063"/>
                </a:cubicBezTo>
                <a:lnTo>
                  <a:pt x="166688" y="44425"/>
                </a:lnTo>
                <a:cubicBezTo>
                  <a:pt x="166688" y="37951"/>
                  <a:pt x="164046" y="31738"/>
                  <a:pt x="159358" y="27236"/>
                </a:cubicBezTo>
                <a:lnTo>
                  <a:pt x="137889" y="6623"/>
                </a:lnTo>
                <a:cubicBezTo>
                  <a:pt x="133462" y="2381"/>
                  <a:pt x="127546" y="0"/>
                  <a:pt x="121407" y="0"/>
                </a:cubicBezTo>
                <a:lnTo>
                  <a:pt x="71438" y="0"/>
                </a:lnTo>
                <a:close/>
                <a:moveTo>
                  <a:pt x="23812" y="47625"/>
                </a:moveTo>
                <a:cubicBezTo>
                  <a:pt x="10678" y="47625"/>
                  <a:pt x="0" y="58303"/>
                  <a:pt x="0" y="71438"/>
                </a:cubicBezTo>
                <a:lnTo>
                  <a:pt x="0" y="166688"/>
                </a:lnTo>
                <a:cubicBezTo>
                  <a:pt x="0" y="179822"/>
                  <a:pt x="10678" y="190500"/>
                  <a:pt x="23812" y="190500"/>
                </a:cubicBezTo>
                <a:lnTo>
                  <a:pt x="95250" y="190500"/>
                </a:lnTo>
                <a:cubicBezTo>
                  <a:pt x="108384" y="190500"/>
                  <a:pt x="119063" y="179822"/>
                  <a:pt x="119063" y="166688"/>
                </a:cubicBezTo>
                <a:lnTo>
                  <a:pt x="119063" y="160734"/>
                </a:lnTo>
                <a:lnTo>
                  <a:pt x="95250" y="160734"/>
                </a:lnTo>
                <a:lnTo>
                  <a:pt x="95250" y="166688"/>
                </a:lnTo>
                <a:lnTo>
                  <a:pt x="23812" y="166688"/>
                </a:lnTo>
                <a:lnTo>
                  <a:pt x="23812" y="71438"/>
                </a:lnTo>
                <a:lnTo>
                  <a:pt x="29766" y="71438"/>
                </a:lnTo>
                <a:lnTo>
                  <a:pt x="29766" y="47625"/>
                </a:lnTo>
                <a:lnTo>
                  <a:pt x="23812" y="47625"/>
                </a:lnTo>
                <a:close/>
              </a:path>
            </a:pathLst>
          </a:custGeom>
          <a:solidFill>
            <a:srgbClr val="EF4444"/>
          </a:solidFill>
          <a:ln/>
        </p:spPr>
      </p:sp>
      <p:sp>
        <p:nvSpPr>
          <p:cNvPr id="7" name="Text 5"/>
          <p:cNvSpPr/>
          <p:nvPr/>
        </p:nvSpPr>
        <p:spPr>
          <a:xfrm>
            <a:off x="990600" y="1447800"/>
            <a:ext cx="6629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Duplicate leads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990600" y="1828681"/>
            <a:ext cx="660082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Same contacts across multiple sheets, costing you money and confusing your campaigns.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381000" y="3090029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F97316">
              <a:alpha val="10196"/>
            </a:srgbClr>
          </a:solidFill>
          <a:ln/>
        </p:spPr>
      </p:sp>
      <p:sp>
        <p:nvSpPr>
          <p:cNvPr id="10" name="Shape 8"/>
          <p:cNvSpPr/>
          <p:nvPr/>
        </p:nvSpPr>
        <p:spPr>
          <a:xfrm>
            <a:off x="514350" y="3223379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cubicBezTo>
                  <a:pt x="100719" y="0"/>
                  <a:pt x="105742" y="3014"/>
                  <a:pt x="108347" y="7813"/>
                </a:cubicBezTo>
                <a:lnTo>
                  <a:pt x="188714" y="156642"/>
                </a:lnTo>
                <a:cubicBezTo>
                  <a:pt x="191207" y="161255"/>
                  <a:pt x="191095" y="166836"/>
                  <a:pt x="188416" y="171338"/>
                </a:cubicBezTo>
                <a:cubicBezTo>
                  <a:pt x="185737" y="175840"/>
                  <a:pt x="180863" y="178594"/>
                  <a:pt x="175617" y="178594"/>
                </a:cubicBezTo>
                <a:lnTo>
                  <a:pt x="14883" y="178594"/>
                </a:lnTo>
                <a:cubicBezTo>
                  <a:pt x="9637" y="178594"/>
                  <a:pt x="4800" y="175840"/>
                  <a:pt x="2084" y="171338"/>
                </a:cubicBezTo>
                <a:cubicBezTo>
                  <a:pt x="-633" y="166836"/>
                  <a:pt x="-707" y="161255"/>
                  <a:pt x="1786" y="156642"/>
                </a:cubicBezTo>
                <a:lnTo>
                  <a:pt x="82153" y="7813"/>
                </a:lnTo>
                <a:cubicBezTo>
                  <a:pt x="84758" y="3014"/>
                  <a:pt x="89781" y="0"/>
                  <a:pt x="95250" y="0"/>
                </a:cubicBezTo>
                <a:close/>
                <a:moveTo>
                  <a:pt x="95250" y="62508"/>
                </a:moveTo>
                <a:cubicBezTo>
                  <a:pt x="90301" y="62508"/>
                  <a:pt x="86320" y="66489"/>
                  <a:pt x="86320" y="71438"/>
                </a:cubicBezTo>
                <a:lnTo>
                  <a:pt x="86320" y="113109"/>
                </a:lnTo>
                <a:cubicBezTo>
                  <a:pt x="86320" y="118058"/>
                  <a:pt x="90301" y="122039"/>
                  <a:pt x="95250" y="122039"/>
                </a:cubicBezTo>
                <a:cubicBezTo>
                  <a:pt x="100199" y="122039"/>
                  <a:pt x="104180" y="118058"/>
                  <a:pt x="104180" y="113109"/>
                </a:cubicBezTo>
                <a:lnTo>
                  <a:pt x="104180" y="71438"/>
                </a:lnTo>
                <a:cubicBezTo>
                  <a:pt x="104180" y="66489"/>
                  <a:pt x="100199" y="62508"/>
                  <a:pt x="95250" y="62508"/>
                </a:cubicBezTo>
                <a:close/>
                <a:moveTo>
                  <a:pt x="105184" y="142875"/>
                </a:moveTo>
                <a:cubicBezTo>
                  <a:pt x="105410" y="139188"/>
                  <a:pt x="103571" y="135679"/>
                  <a:pt x="100410" y="133767"/>
                </a:cubicBezTo>
                <a:cubicBezTo>
                  <a:pt x="97249" y="131855"/>
                  <a:pt x="93288" y="131855"/>
                  <a:pt x="90127" y="133767"/>
                </a:cubicBezTo>
                <a:cubicBezTo>
                  <a:pt x="86966" y="135679"/>
                  <a:pt x="85127" y="139188"/>
                  <a:pt x="85353" y="142875"/>
                </a:cubicBezTo>
                <a:cubicBezTo>
                  <a:pt x="85127" y="146562"/>
                  <a:pt x="86966" y="150071"/>
                  <a:pt x="90127" y="151983"/>
                </a:cubicBezTo>
                <a:cubicBezTo>
                  <a:pt x="93288" y="153895"/>
                  <a:pt x="97249" y="153895"/>
                  <a:pt x="100410" y="151983"/>
                </a:cubicBezTo>
                <a:cubicBezTo>
                  <a:pt x="103571" y="150071"/>
                  <a:pt x="105410" y="146562"/>
                  <a:pt x="105184" y="142875"/>
                </a:cubicBezTo>
                <a:close/>
              </a:path>
            </a:pathLst>
          </a:custGeom>
          <a:solidFill>
            <a:srgbClr val="F97316"/>
          </a:solidFill>
          <a:ln/>
        </p:spPr>
      </p:sp>
      <p:sp>
        <p:nvSpPr>
          <p:cNvPr id="11" name="Text 9"/>
          <p:cNvSpPr/>
          <p:nvPr/>
        </p:nvSpPr>
        <p:spPr>
          <a:xfrm>
            <a:off x="990600" y="3090029"/>
            <a:ext cx="58102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Wrong emails/phone numbers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990600" y="3547229"/>
            <a:ext cx="5781675" cy="2762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Bounced emails and failed calls kill your deliverability and waste team time.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381000" y="4453653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F59E0B">
              <a:alpha val="10196"/>
            </a:srgbClr>
          </a:solidFill>
          <a:ln/>
        </p:spPr>
      </p:sp>
      <p:sp>
        <p:nvSpPr>
          <p:cNvPr id="14" name="Shape 12"/>
          <p:cNvSpPr/>
          <p:nvPr/>
        </p:nvSpPr>
        <p:spPr>
          <a:xfrm>
            <a:off x="514350" y="4587003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86506" y="1935"/>
                </a:moveTo>
                <a:cubicBezTo>
                  <a:pt x="92050" y="-633"/>
                  <a:pt x="98450" y="-633"/>
                  <a:pt x="103994" y="1935"/>
                </a:cubicBezTo>
                <a:lnTo>
                  <a:pt x="185328" y="39514"/>
                </a:lnTo>
                <a:cubicBezTo>
                  <a:pt x="188491" y="40965"/>
                  <a:pt x="190500" y="44128"/>
                  <a:pt x="190500" y="47625"/>
                </a:cubicBezTo>
                <a:cubicBezTo>
                  <a:pt x="190500" y="51122"/>
                  <a:pt x="188491" y="54285"/>
                  <a:pt x="185328" y="55736"/>
                </a:cubicBezTo>
                <a:lnTo>
                  <a:pt x="103994" y="93315"/>
                </a:lnTo>
                <a:cubicBezTo>
                  <a:pt x="98450" y="95883"/>
                  <a:pt x="92050" y="95883"/>
                  <a:pt x="86506" y="93315"/>
                </a:cubicBezTo>
                <a:lnTo>
                  <a:pt x="5172" y="55736"/>
                </a:lnTo>
                <a:cubicBezTo>
                  <a:pt x="2009" y="54248"/>
                  <a:pt x="0" y="51085"/>
                  <a:pt x="0" y="47625"/>
                </a:cubicBezTo>
                <a:cubicBezTo>
                  <a:pt x="0" y="44165"/>
                  <a:pt x="2009" y="40965"/>
                  <a:pt x="5172" y="39514"/>
                </a:cubicBezTo>
                <a:lnTo>
                  <a:pt x="86506" y="1935"/>
                </a:lnTo>
                <a:close/>
                <a:moveTo>
                  <a:pt x="17897" y="81260"/>
                </a:moveTo>
                <a:lnTo>
                  <a:pt x="79028" y="109500"/>
                </a:lnTo>
                <a:cubicBezTo>
                  <a:pt x="89334" y="114263"/>
                  <a:pt x="101203" y="114263"/>
                  <a:pt x="111509" y="109500"/>
                </a:cubicBezTo>
                <a:lnTo>
                  <a:pt x="172641" y="81260"/>
                </a:lnTo>
                <a:lnTo>
                  <a:pt x="185328" y="87139"/>
                </a:lnTo>
                <a:cubicBezTo>
                  <a:pt x="188491" y="88590"/>
                  <a:pt x="190500" y="91753"/>
                  <a:pt x="190500" y="95250"/>
                </a:cubicBezTo>
                <a:cubicBezTo>
                  <a:pt x="190500" y="98747"/>
                  <a:pt x="188491" y="101910"/>
                  <a:pt x="185328" y="103361"/>
                </a:cubicBezTo>
                <a:lnTo>
                  <a:pt x="103994" y="140940"/>
                </a:lnTo>
                <a:cubicBezTo>
                  <a:pt x="98450" y="143508"/>
                  <a:pt x="92050" y="143508"/>
                  <a:pt x="86506" y="140940"/>
                </a:cubicBezTo>
                <a:lnTo>
                  <a:pt x="5172" y="103361"/>
                </a:lnTo>
                <a:cubicBezTo>
                  <a:pt x="2009" y="101873"/>
                  <a:pt x="0" y="98710"/>
                  <a:pt x="0" y="95250"/>
                </a:cubicBezTo>
                <a:cubicBezTo>
                  <a:pt x="0" y="91790"/>
                  <a:pt x="2009" y="88590"/>
                  <a:pt x="5172" y="87139"/>
                </a:cubicBezTo>
                <a:lnTo>
                  <a:pt x="17859" y="81260"/>
                </a:lnTo>
                <a:close/>
                <a:moveTo>
                  <a:pt x="5172" y="134764"/>
                </a:moveTo>
                <a:lnTo>
                  <a:pt x="17859" y="128885"/>
                </a:lnTo>
                <a:lnTo>
                  <a:pt x="78991" y="157125"/>
                </a:lnTo>
                <a:cubicBezTo>
                  <a:pt x="89297" y="161888"/>
                  <a:pt x="101166" y="161888"/>
                  <a:pt x="111472" y="157125"/>
                </a:cubicBezTo>
                <a:lnTo>
                  <a:pt x="172603" y="128885"/>
                </a:lnTo>
                <a:lnTo>
                  <a:pt x="185291" y="134764"/>
                </a:lnTo>
                <a:cubicBezTo>
                  <a:pt x="188454" y="136215"/>
                  <a:pt x="190463" y="139378"/>
                  <a:pt x="190463" y="142875"/>
                </a:cubicBezTo>
                <a:cubicBezTo>
                  <a:pt x="190463" y="146372"/>
                  <a:pt x="188454" y="149535"/>
                  <a:pt x="185291" y="150986"/>
                </a:cubicBezTo>
                <a:lnTo>
                  <a:pt x="103956" y="188565"/>
                </a:lnTo>
                <a:cubicBezTo>
                  <a:pt x="98413" y="191133"/>
                  <a:pt x="92013" y="191133"/>
                  <a:pt x="86469" y="188565"/>
                </a:cubicBezTo>
                <a:lnTo>
                  <a:pt x="5172" y="150986"/>
                </a:lnTo>
                <a:cubicBezTo>
                  <a:pt x="2009" y="149498"/>
                  <a:pt x="0" y="146335"/>
                  <a:pt x="0" y="142875"/>
                </a:cubicBezTo>
                <a:cubicBezTo>
                  <a:pt x="0" y="139415"/>
                  <a:pt x="2009" y="136215"/>
                  <a:pt x="5172" y="134764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15" name="Text 13"/>
          <p:cNvSpPr/>
          <p:nvPr/>
        </p:nvSpPr>
        <p:spPr>
          <a:xfrm>
            <a:off x="990600" y="4453653"/>
            <a:ext cx="53816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No segmentation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990600" y="4910853"/>
            <a:ext cx="5353050" cy="2762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i="1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One massive list with no way to target by intent, industry, or behavior.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381000" y="58172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8B5CF6">
              <a:alpha val="10196"/>
            </a:srgbClr>
          </a:solidFill>
          <a:ln/>
        </p:spPr>
      </p:sp>
      <p:sp>
        <p:nvSpPr>
          <p:cNvPr id="18" name="Shape 16"/>
          <p:cNvSpPr/>
          <p:nvPr/>
        </p:nvSpPr>
        <p:spPr>
          <a:xfrm>
            <a:off x="526256" y="5950625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95250" y="40667"/>
                </a:moveTo>
                <a:lnTo>
                  <a:pt x="95250" y="119063"/>
                </a:lnTo>
                <a:cubicBezTo>
                  <a:pt x="95250" y="125648"/>
                  <a:pt x="89929" y="130969"/>
                  <a:pt x="83344" y="130969"/>
                </a:cubicBezTo>
                <a:cubicBezTo>
                  <a:pt x="76758" y="130969"/>
                  <a:pt x="71438" y="125648"/>
                  <a:pt x="71438" y="119063"/>
                </a:cubicBezTo>
                <a:lnTo>
                  <a:pt x="71438" y="40667"/>
                </a:lnTo>
                <a:lnTo>
                  <a:pt x="56034" y="56071"/>
                </a:lnTo>
                <a:cubicBezTo>
                  <a:pt x="51383" y="60722"/>
                  <a:pt x="43830" y="60722"/>
                  <a:pt x="39179" y="56071"/>
                </a:cubicBezTo>
                <a:cubicBezTo>
                  <a:pt x="34528" y="51420"/>
                  <a:pt x="34528" y="43867"/>
                  <a:pt x="39179" y="39216"/>
                </a:cubicBezTo>
                <a:lnTo>
                  <a:pt x="74898" y="3497"/>
                </a:lnTo>
                <a:cubicBezTo>
                  <a:pt x="79549" y="-1153"/>
                  <a:pt x="87102" y="-1153"/>
                  <a:pt x="91753" y="3497"/>
                </a:cubicBezTo>
                <a:lnTo>
                  <a:pt x="127471" y="39216"/>
                </a:lnTo>
                <a:cubicBezTo>
                  <a:pt x="132122" y="43867"/>
                  <a:pt x="132122" y="51420"/>
                  <a:pt x="127471" y="56071"/>
                </a:cubicBezTo>
                <a:cubicBezTo>
                  <a:pt x="122820" y="60722"/>
                  <a:pt x="115267" y="60722"/>
                  <a:pt x="110617" y="56071"/>
                </a:cubicBezTo>
                <a:lnTo>
                  <a:pt x="95250" y="40667"/>
                </a:lnTo>
                <a:close/>
                <a:moveTo>
                  <a:pt x="83344" y="148828"/>
                </a:moveTo>
                <a:cubicBezTo>
                  <a:pt x="99789" y="148828"/>
                  <a:pt x="113109" y="135508"/>
                  <a:pt x="113109" y="119063"/>
                </a:cubicBezTo>
                <a:lnTo>
                  <a:pt x="142875" y="119063"/>
                </a:lnTo>
                <a:cubicBezTo>
                  <a:pt x="156009" y="119063"/>
                  <a:pt x="166688" y="129741"/>
                  <a:pt x="166688" y="142875"/>
                </a:cubicBezTo>
                <a:lnTo>
                  <a:pt x="166688" y="154781"/>
                </a:lnTo>
                <a:cubicBezTo>
                  <a:pt x="166688" y="167915"/>
                  <a:pt x="156009" y="178594"/>
                  <a:pt x="142875" y="178594"/>
                </a:cubicBezTo>
                <a:lnTo>
                  <a:pt x="23812" y="178594"/>
                </a:lnTo>
                <a:cubicBezTo>
                  <a:pt x="10678" y="178594"/>
                  <a:pt x="0" y="167915"/>
                  <a:pt x="0" y="154781"/>
                </a:cubicBezTo>
                <a:lnTo>
                  <a:pt x="0" y="142875"/>
                </a:lnTo>
                <a:cubicBezTo>
                  <a:pt x="0" y="129741"/>
                  <a:pt x="10678" y="119063"/>
                  <a:pt x="23812" y="119063"/>
                </a:cubicBezTo>
                <a:lnTo>
                  <a:pt x="53578" y="119063"/>
                </a:lnTo>
                <a:cubicBezTo>
                  <a:pt x="53578" y="135508"/>
                  <a:pt x="66898" y="148828"/>
                  <a:pt x="83344" y="148828"/>
                </a:cubicBezTo>
                <a:close/>
                <a:moveTo>
                  <a:pt x="136922" y="157758"/>
                </a:moveTo>
                <a:cubicBezTo>
                  <a:pt x="141850" y="157758"/>
                  <a:pt x="145852" y="153757"/>
                  <a:pt x="145852" y="148828"/>
                </a:cubicBezTo>
                <a:cubicBezTo>
                  <a:pt x="145852" y="143900"/>
                  <a:pt x="141850" y="139898"/>
                  <a:pt x="136922" y="139898"/>
                </a:cubicBezTo>
                <a:cubicBezTo>
                  <a:pt x="131993" y="139898"/>
                  <a:pt x="127992" y="143900"/>
                  <a:pt x="127992" y="148828"/>
                </a:cubicBezTo>
                <a:cubicBezTo>
                  <a:pt x="127992" y="153757"/>
                  <a:pt x="131993" y="157758"/>
                  <a:pt x="136922" y="157758"/>
                </a:cubicBez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19" name="Text 17"/>
          <p:cNvSpPr/>
          <p:nvPr/>
        </p:nvSpPr>
        <p:spPr>
          <a:xfrm>
            <a:off x="990600" y="5817275"/>
            <a:ext cx="56578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Manual uploads to tools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990600" y="6274475"/>
            <a:ext cx="5629275" cy="2762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Exporting, cleaning, importing—every step adds delays and human error.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7810500" y="1447800"/>
            <a:ext cx="4000500" cy="5029200"/>
          </a:xfrm>
          <a:custGeom>
            <a:avLst/>
            <a:gdLst/>
            <a:ahLst/>
            <a:cxnLst/>
            <a:rect l="l" t="t" r="r" b="b"/>
            <a:pathLst>
              <a:path w="4000500" h="5029200">
                <a:moveTo>
                  <a:pt x="152419" y="0"/>
                </a:moveTo>
                <a:lnTo>
                  <a:pt x="3848081" y="0"/>
                </a:lnTo>
                <a:cubicBezTo>
                  <a:pt x="3932260" y="0"/>
                  <a:pt x="4000500" y="68240"/>
                  <a:pt x="4000500" y="152419"/>
                </a:cubicBezTo>
                <a:lnTo>
                  <a:pt x="4000500" y="4876781"/>
                </a:lnTo>
                <a:cubicBezTo>
                  <a:pt x="4000500" y="4960960"/>
                  <a:pt x="3932260" y="5029200"/>
                  <a:pt x="3848081" y="5029200"/>
                </a:cubicBezTo>
                <a:lnTo>
                  <a:pt x="152419" y="5029200"/>
                </a:lnTo>
                <a:cubicBezTo>
                  <a:pt x="68240" y="5029200"/>
                  <a:pt x="0" y="4960960"/>
                  <a:pt x="0" y="4876781"/>
                </a:cubicBezTo>
                <a:lnTo>
                  <a:pt x="0" y="152419"/>
                </a:lnTo>
                <a:cubicBezTo>
                  <a:pt x="0" y="68297"/>
                  <a:pt x="68297" y="0"/>
                  <a:pt x="152419" y="0"/>
                </a:cubicBezTo>
                <a:close/>
              </a:path>
            </a:pathLst>
          </a:custGeom>
          <a:gradFill rotWithShape="1" flip="none">
            <a:gsLst>
              <a:gs pos="0">
                <a:srgbClr val="0F172A"/>
              </a:gs>
              <a:gs pos="100000">
                <a:srgbClr val="0B1220"/>
              </a:gs>
            </a:gsLst>
            <a:lin ang="2700000" scaled="1"/>
          </a:gradFill>
          <a:ln/>
        </p:spPr>
      </p:sp>
      <p:sp>
        <p:nvSpPr>
          <p:cNvPr id="22" name="Shape 20"/>
          <p:cNvSpPr/>
          <p:nvPr/>
        </p:nvSpPr>
        <p:spPr>
          <a:xfrm>
            <a:off x="8172450" y="1820228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57150" y="57150"/>
                </a:moveTo>
                <a:cubicBezTo>
                  <a:pt x="57150" y="41344"/>
                  <a:pt x="44381" y="28575"/>
                  <a:pt x="28575" y="28575"/>
                </a:cubicBezTo>
                <a:cubicBezTo>
                  <a:pt x="12769" y="28575"/>
                  <a:pt x="0" y="41344"/>
                  <a:pt x="0" y="57150"/>
                </a:cubicBezTo>
                <a:lnTo>
                  <a:pt x="0" y="357188"/>
                </a:lnTo>
                <a:cubicBezTo>
                  <a:pt x="0" y="396657"/>
                  <a:pt x="31968" y="428625"/>
                  <a:pt x="71438" y="428625"/>
                </a:cubicBezTo>
                <a:lnTo>
                  <a:pt x="428625" y="428625"/>
                </a:lnTo>
                <a:cubicBezTo>
                  <a:pt x="444431" y="428625"/>
                  <a:pt x="457200" y="415856"/>
                  <a:pt x="457200" y="400050"/>
                </a:cubicBezTo>
                <a:cubicBezTo>
                  <a:pt x="457200" y="384244"/>
                  <a:pt x="444431" y="371475"/>
                  <a:pt x="428625" y="371475"/>
                </a:cubicBezTo>
                <a:lnTo>
                  <a:pt x="71438" y="371475"/>
                </a:lnTo>
                <a:cubicBezTo>
                  <a:pt x="63579" y="371475"/>
                  <a:pt x="57150" y="365046"/>
                  <a:pt x="57150" y="357188"/>
                </a:cubicBezTo>
                <a:lnTo>
                  <a:pt x="57150" y="57150"/>
                </a:lnTo>
                <a:close/>
                <a:moveTo>
                  <a:pt x="420231" y="134481"/>
                </a:moveTo>
                <a:cubicBezTo>
                  <a:pt x="431393" y="123319"/>
                  <a:pt x="431393" y="105192"/>
                  <a:pt x="420231" y="94030"/>
                </a:cubicBezTo>
                <a:cubicBezTo>
                  <a:pt x="409069" y="82867"/>
                  <a:pt x="390942" y="82867"/>
                  <a:pt x="379780" y="94030"/>
                </a:cubicBezTo>
                <a:lnTo>
                  <a:pt x="285750" y="188149"/>
                </a:lnTo>
                <a:lnTo>
                  <a:pt x="234494" y="136981"/>
                </a:lnTo>
                <a:cubicBezTo>
                  <a:pt x="223331" y="125819"/>
                  <a:pt x="205204" y="125819"/>
                  <a:pt x="194042" y="136981"/>
                </a:cubicBezTo>
                <a:lnTo>
                  <a:pt x="108317" y="222706"/>
                </a:lnTo>
                <a:cubicBezTo>
                  <a:pt x="97155" y="233869"/>
                  <a:pt x="97155" y="251996"/>
                  <a:pt x="108317" y="263158"/>
                </a:cubicBezTo>
                <a:cubicBezTo>
                  <a:pt x="119479" y="274320"/>
                  <a:pt x="137606" y="274320"/>
                  <a:pt x="148769" y="263158"/>
                </a:cubicBezTo>
                <a:lnTo>
                  <a:pt x="214313" y="197614"/>
                </a:lnTo>
                <a:lnTo>
                  <a:pt x="265569" y="248870"/>
                </a:lnTo>
                <a:cubicBezTo>
                  <a:pt x="276731" y="260033"/>
                  <a:pt x="294858" y="260033"/>
                  <a:pt x="306020" y="248870"/>
                </a:cubicBezTo>
                <a:lnTo>
                  <a:pt x="420320" y="134570"/>
                </a:lnTo>
                <a:close/>
              </a:path>
            </a:pathLst>
          </a:custGeom>
          <a:solidFill>
            <a:srgbClr val="EF4444"/>
          </a:solidFill>
          <a:ln/>
        </p:spPr>
      </p:sp>
      <p:sp>
        <p:nvSpPr>
          <p:cNvPr id="23" name="Text 21"/>
          <p:cNvSpPr/>
          <p:nvPr/>
        </p:nvSpPr>
        <p:spPr>
          <a:xfrm>
            <a:off x="8115300" y="2429827"/>
            <a:ext cx="35337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The Real Impact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8186738" y="3172777"/>
            <a:ext cx="142875" cy="228600"/>
          </a:xfrm>
          <a:custGeom>
            <a:avLst/>
            <a:gdLst/>
            <a:ahLst/>
            <a:cxnLst/>
            <a:rect l="l" t="t" r="r" b="b"/>
            <a:pathLst>
              <a:path w="142875" h="228600">
                <a:moveTo>
                  <a:pt x="60722" y="10716"/>
                </a:moveTo>
                <a:cubicBezTo>
                  <a:pt x="60722" y="4777"/>
                  <a:pt x="65499" y="0"/>
                  <a:pt x="71438" y="0"/>
                </a:cubicBezTo>
                <a:cubicBezTo>
                  <a:pt x="77376" y="0"/>
                  <a:pt x="82153" y="4777"/>
                  <a:pt x="82153" y="10716"/>
                </a:cubicBezTo>
                <a:lnTo>
                  <a:pt x="82153" y="28575"/>
                </a:lnTo>
                <a:lnTo>
                  <a:pt x="107156" y="28575"/>
                </a:lnTo>
                <a:cubicBezTo>
                  <a:pt x="115059" y="28575"/>
                  <a:pt x="121444" y="34960"/>
                  <a:pt x="121444" y="42863"/>
                </a:cubicBezTo>
                <a:cubicBezTo>
                  <a:pt x="121444" y="50765"/>
                  <a:pt x="115059" y="57150"/>
                  <a:pt x="107156" y="57150"/>
                </a:cubicBezTo>
                <a:lnTo>
                  <a:pt x="55855" y="57150"/>
                </a:lnTo>
                <a:cubicBezTo>
                  <a:pt x="44738" y="57150"/>
                  <a:pt x="35719" y="66169"/>
                  <a:pt x="35719" y="77286"/>
                </a:cubicBezTo>
                <a:cubicBezTo>
                  <a:pt x="35719" y="87332"/>
                  <a:pt x="43086" y="95816"/>
                  <a:pt x="52998" y="97244"/>
                </a:cubicBezTo>
                <a:lnTo>
                  <a:pt x="93896" y="103093"/>
                </a:lnTo>
                <a:cubicBezTo>
                  <a:pt x="117917" y="106531"/>
                  <a:pt x="135731" y="127069"/>
                  <a:pt x="135731" y="151314"/>
                </a:cubicBezTo>
                <a:cubicBezTo>
                  <a:pt x="135731" y="178237"/>
                  <a:pt x="113898" y="200025"/>
                  <a:pt x="87020" y="200025"/>
                </a:cubicBezTo>
                <a:lnTo>
                  <a:pt x="82153" y="200025"/>
                </a:lnTo>
                <a:lnTo>
                  <a:pt x="82153" y="217884"/>
                </a:lnTo>
                <a:cubicBezTo>
                  <a:pt x="82153" y="223823"/>
                  <a:pt x="77376" y="228600"/>
                  <a:pt x="71438" y="228600"/>
                </a:cubicBezTo>
                <a:cubicBezTo>
                  <a:pt x="65499" y="228600"/>
                  <a:pt x="60722" y="223823"/>
                  <a:pt x="60722" y="217884"/>
                </a:cubicBezTo>
                <a:lnTo>
                  <a:pt x="60722" y="200025"/>
                </a:lnTo>
                <a:lnTo>
                  <a:pt x="28575" y="200025"/>
                </a:lnTo>
                <a:cubicBezTo>
                  <a:pt x="20672" y="200025"/>
                  <a:pt x="14288" y="193640"/>
                  <a:pt x="14288" y="185738"/>
                </a:cubicBezTo>
                <a:cubicBezTo>
                  <a:pt x="14288" y="177835"/>
                  <a:pt x="20672" y="171450"/>
                  <a:pt x="28575" y="171450"/>
                </a:cubicBezTo>
                <a:lnTo>
                  <a:pt x="87020" y="171450"/>
                </a:lnTo>
                <a:cubicBezTo>
                  <a:pt x="98137" y="171450"/>
                  <a:pt x="107156" y="162431"/>
                  <a:pt x="107156" y="151314"/>
                </a:cubicBezTo>
                <a:cubicBezTo>
                  <a:pt x="107156" y="141268"/>
                  <a:pt x="99789" y="132784"/>
                  <a:pt x="89877" y="131356"/>
                </a:cubicBezTo>
                <a:lnTo>
                  <a:pt x="48979" y="125507"/>
                </a:lnTo>
                <a:cubicBezTo>
                  <a:pt x="24958" y="122113"/>
                  <a:pt x="7144" y="101531"/>
                  <a:pt x="7144" y="77286"/>
                </a:cubicBezTo>
                <a:cubicBezTo>
                  <a:pt x="7144" y="50408"/>
                  <a:pt x="28977" y="28575"/>
                  <a:pt x="55855" y="28575"/>
                </a:cubicBezTo>
                <a:lnTo>
                  <a:pt x="60722" y="28575"/>
                </a:lnTo>
                <a:lnTo>
                  <a:pt x="60722" y="10716"/>
                </a:lnTo>
                <a:close/>
              </a:path>
            </a:pathLst>
          </a:custGeom>
          <a:solidFill>
            <a:srgbClr val="EF4444"/>
          </a:solidFill>
          <a:ln/>
        </p:spPr>
      </p:sp>
      <p:sp>
        <p:nvSpPr>
          <p:cNvPr id="25" name="Text 23"/>
          <p:cNvSpPr/>
          <p:nvPr/>
        </p:nvSpPr>
        <p:spPr>
          <a:xfrm>
            <a:off x="8515350" y="3153727"/>
            <a:ext cx="17145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Wasted Ad Spend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8115300" y="3496627"/>
            <a:ext cx="347662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FFFFFF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Paying to acquire leads you already have—or can't even contact.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8143875" y="430149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8754" y="78492"/>
                </a:moveTo>
                <a:lnTo>
                  <a:pt x="114300" y="15136"/>
                </a:lnTo>
                <a:lnTo>
                  <a:pt x="199846" y="78492"/>
                </a:lnTo>
                <a:lnTo>
                  <a:pt x="129257" y="130820"/>
                </a:lnTo>
                <a:cubicBezTo>
                  <a:pt x="124926" y="134035"/>
                  <a:pt x="119702" y="135731"/>
                  <a:pt x="114300" y="135731"/>
                </a:cubicBezTo>
                <a:cubicBezTo>
                  <a:pt x="108898" y="135731"/>
                  <a:pt x="103674" y="133990"/>
                  <a:pt x="99343" y="130820"/>
                </a:cubicBezTo>
                <a:lnTo>
                  <a:pt x="28754" y="78492"/>
                </a:lnTo>
                <a:close/>
                <a:moveTo>
                  <a:pt x="114300" y="-14287"/>
                </a:moveTo>
                <a:cubicBezTo>
                  <a:pt x="108898" y="-14287"/>
                  <a:pt x="103674" y="-12546"/>
                  <a:pt x="99343" y="-9376"/>
                </a:cubicBezTo>
                <a:lnTo>
                  <a:pt x="11564" y="55677"/>
                </a:lnTo>
                <a:cubicBezTo>
                  <a:pt x="4286" y="61079"/>
                  <a:pt x="0" y="69562"/>
                  <a:pt x="0" y="78626"/>
                </a:cubicBezTo>
                <a:lnTo>
                  <a:pt x="0" y="185738"/>
                </a:lnTo>
                <a:cubicBezTo>
                  <a:pt x="0" y="201498"/>
                  <a:pt x="12814" y="214313"/>
                  <a:pt x="28575" y="214313"/>
                </a:cubicBezTo>
                <a:lnTo>
                  <a:pt x="200025" y="214313"/>
                </a:lnTo>
                <a:cubicBezTo>
                  <a:pt x="215786" y="214313"/>
                  <a:pt x="228600" y="201498"/>
                  <a:pt x="228600" y="185738"/>
                </a:cubicBezTo>
                <a:lnTo>
                  <a:pt x="228600" y="78626"/>
                </a:lnTo>
                <a:cubicBezTo>
                  <a:pt x="228600" y="69562"/>
                  <a:pt x="224314" y="61034"/>
                  <a:pt x="217036" y="55677"/>
                </a:cubicBezTo>
                <a:lnTo>
                  <a:pt x="129257" y="-9376"/>
                </a:lnTo>
                <a:cubicBezTo>
                  <a:pt x="124926" y="-12591"/>
                  <a:pt x="119702" y="-14287"/>
                  <a:pt x="114300" y="-14287"/>
                </a:cubicBezTo>
                <a:close/>
              </a:path>
            </a:pathLst>
          </a:custGeom>
          <a:solidFill>
            <a:srgbClr val="EF4444"/>
          </a:solidFill>
          <a:ln/>
        </p:spPr>
      </p:sp>
      <p:sp>
        <p:nvSpPr>
          <p:cNvPr id="28" name="Text 26"/>
          <p:cNvSpPr/>
          <p:nvPr/>
        </p:nvSpPr>
        <p:spPr>
          <a:xfrm>
            <a:off x="8515350" y="4282440"/>
            <a:ext cx="17145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Low Deliverability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8115300" y="4625340"/>
            <a:ext cx="347662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FFFFFF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High bounce rates and spam folder landings damage sender reputation permanently.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8115300" y="5414962"/>
            <a:ext cx="3390900" cy="7620"/>
          </a:xfrm>
          <a:custGeom>
            <a:avLst/>
            <a:gdLst/>
            <a:ahLst/>
            <a:cxnLst/>
            <a:rect l="l" t="t" r="r" b="b"/>
            <a:pathLst>
              <a:path w="3390900" h="7620">
                <a:moveTo>
                  <a:pt x="0" y="0"/>
                </a:moveTo>
                <a:lnTo>
                  <a:pt x="3390900" y="0"/>
                </a:lnTo>
                <a:lnTo>
                  <a:pt x="339090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31" name="Text 29"/>
          <p:cNvSpPr/>
          <p:nvPr/>
        </p:nvSpPr>
        <p:spPr>
          <a:xfrm>
            <a:off x="8067675" y="5571173"/>
            <a:ext cx="3486150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EF4444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Bad data =</a:t>
            </a:r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wasted ad spend + low deliverability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21689" y="394069"/>
            <a:ext cx="48253" cy="48253"/>
          </a:xfrm>
          <a:custGeom>
            <a:avLst/>
            <a:gdLst/>
            <a:ahLst/>
            <a:cxnLst/>
            <a:rect l="l" t="t" r="r" b="b"/>
            <a:pathLst>
              <a:path w="48253" h="48253">
                <a:moveTo>
                  <a:pt x="24127" y="0"/>
                </a:moveTo>
                <a:lnTo>
                  <a:pt x="24127" y="0"/>
                </a:lnTo>
                <a:cubicBezTo>
                  <a:pt x="37451" y="0"/>
                  <a:pt x="48253" y="10802"/>
                  <a:pt x="48253" y="24127"/>
                </a:cubicBezTo>
                <a:lnTo>
                  <a:pt x="48253" y="24127"/>
                </a:lnTo>
                <a:cubicBezTo>
                  <a:pt x="48253" y="37451"/>
                  <a:pt x="37451" y="48253"/>
                  <a:pt x="24127" y="48253"/>
                </a:cubicBezTo>
                <a:lnTo>
                  <a:pt x="24127" y="48253"/>
                </a:lnTo>
                <a:cubicBezTo>
                  <a:pt x="10802" y="48253"/>
                  <a:pt x="0" y="37451"/>
                  <a:pt x="0" y="24127"/>
                </a:cubicBezTo>
                <a:lnTo>
                  <a:pt x="0" y="24127"/>
                </a:lnTo>
                <a:cubicBezTo>
                  <a:pt x="0" y="10802"/>
                  <a:pt x="10802" y="0"/>
                  <a:pt x="24127" y="0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3" name="Text 1"/>
          <p:cNvSpPr/>
          <p:nvPr/>
        </p:nvSpPr>
        <p:spPr>
          <a:xfrm>
            <a:off x="434280" y="321689"/>
            <a:ext cx="1101784" cy="1930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3" b="1" spc="51" kern="0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Solution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21689" y="579040"/>
            <a:ext cx="8379989" cy="7237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80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Sync Google Sheets Leads → Instant Email Campaigns (with Data Tables)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28122" y="1502286"/>
            <a:ext cx="1548931" cy="1782155"/>
          </a:xfrm>
          <a:custGeom>
            <a:avLst/>
            <a:gdLst/>
            <a:ahLst/>
            <a:cxnLst/>
            <a:rect l="l" t="t" r="r" b="b"/>
            <a:pathLst>
              <a:path w="1548931" h="1782155">
                <a:moveTo>
                  <a:pt x="96514" y="0"/>
                </a:moveTo>
                <a:lnTo>
                  <a:pt x="1452417" y="0"/>
                </a:lnTo>
                <a:cubicBezTo>
                  <a:pt x="1505720" y="0"/>
                  <a:pt x="1548931" y="43211"/>
                  <a:pt x="1548931" y="96514"/>
                </a:cubicBezTo>
                <a:lnTo>
                  <a:pt x="1548931" y="1685641"/>
                </a:lnTo>
                <a:cubicBezTo>
                  <a:pt x="1548931" y="1738944"/>
                  <a:pt x="1505720" y="1782155"/>
                  <a:pt x="1452417" y="1782155"/>
                </a:cubicBezTo>
                <a:lnTo>
                  <a:pt x="96514" y="1782155"/>
                </a:lnTo>
                <a:cubicBezTo>
                  <a:pt x="43211" y="1782155"/>
                  <a:pt x="0" y="1738944"/>
                  <a:pt x="0" y="1685641"/>
                </a:cubicBezTo>
                <a:lnTo>
                  <a:pt x="0" y="96514"/>
                </a:lnTo>
                <a:cubicBezTo>
                  <a:pt x="0" y="43246"/>
                  <a:pt x="43246" y="0"/>
                  <a:pt x="96514" y="0"/>
                </a:cubicBezTo>
                <a:close/>
              </a:path>
            </a:pathLst>
          </a:custGeom>
          <a:solidFill>
            <a:srgbClr val="22C55E">
              <a:alpha val="10196"/>
            </a:srgbClr>
          </a:solidFill>
          <a:ln w="20320">
            <a:solidFill>
              <a:srgbClr val="22C55E">
                <a:alpha val="40000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463232" y="1637395"/>
            <a:ext cx="321689" cy="321689"/>
          </a:xfrm>
          <a:custGeom>
            <a:avLst/>
            <a:gdLst/>
            <a:ahLst/>
            <a:cxnLst/>
            <a:rect l="l" t="t" r="r" b="b"/>
            <a:pathLst>
              <a:path w="321689" h="321689">
                <a:moveTo>
                  <a:pt x="64338" y="0"/>
                </a:moveTo>
                <a:lnTo>
                  <a:pt x="257351" y="0"/>
                </a:lnTo>
                <a:cubicBezTo>
                  <a:pt x="292884" y="0"/>
                  <a:pt x="321689" y="28805"/>
                  <a:pt x="321689" y="64338"/>
                </a:cubicBezTo>
                <a:lnTo>
                  <a:pt x="321689" y="257351"/>
                </a:lnTo>
                <a:cubicBezTo>
                  <a:pt x="321689" y="292884"/>
                  <a:pt x="292884" y="321689"/>
                  <a:pt x="257351" y="321689"/>
                </a:cubicBezTo>
                <a:lnTo>
                  <a:pt x="64338" y="321689"/>
                </a:lnTo>
                <a:cubicBezTo>
                  <a:pt x="28805" y="321689"/>
                  <a:pt x="0" y="292884"/>
                  <a:pt x="0" y="257351"/>
                </a:cubicBezTo>
                <a:lnTo>
                  <a:pt x="0" y="64338"/>
                </a:lnTo>
                <a:cubicBezTo>
                  <a:pt x="0" y="28829"/>
                  <a:pt x="28829" y="0"/>
                  <a:pt x="64338" y="0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7" name="Text 5"/>
          <p:cNvSpPr/>
          <p:nvPr/>
        </p:nvSpPr>
        <p:spPr>
          <a:xfrm>
            <a:off x="583764" y="1685648"/>
            <a:ext cx="152802" cy="225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463232" y="2055590"/>
            <a:ext cx="1351092" cy="4503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0" b="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New Row in Sheets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463232" y="2570292"/>
            <a:ext cx="1343050" cy="579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3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Lead data enters Google Sheet instantly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2005829" y="2287207"/>
            <a:ext cx="193013" cy="193013"/>
          </a:xfrm>
          <a:custGeom>
            <a:avLst/>
            <a:gdLst/>
            <a:ahLst/>
            <a:cxnLst/>
            <a:rect l="l" t="t" r="r" b="b"/>
            <a:pathLst>
              <a:path w="193013" h="193013">
                <a:moveTo>
                  <a:pt x="189470" y="105026"/>
                </a:moveTo>
                <a:cubicBezTo>
                  <a:pt x="194182" y="100314"/>
                  <a:pt x="194182" y="92661"/>
                  <a:pt x="189470" y="87949"/>
                </a:cubicBezTo>
                <a:lnTo>
                  <a:pt x="129153" y="27633"/>
                </a:lnTo>
                <a:cubicBezTo>
                  <a:pt x="124441" y="22920"/>
                  <a:pt x="116788" y="22920"/>
                  <a:pt x="112076" y="27633"/>
                </a:cubicBezTo>
                <a:cubicBezTo>
                  <a:pt x="107364" y="32345"/>
                  <a:pt x="107364" y="39997"/>
                  <a:pt x="112076" y="44710"/>
                </a:cubicBezTo>
                <a:lnTo>
                  <a:pt x="151809" y="84443"/>
                </a:lnTo>
                <a:lnTo>
                  <a:pt x="12063" y="84443"/>
                </a:lnTo>
                <a:cubicBezTo>
                  <a:pt x="5391" y="84443"/>
                  <a:pt x="0" y="89834"/>
                  <a:pt x="0" y="96507"/>
                </a:cubicBezTo>
                <a:cubicBezTo>
                  <a:pt x="0" y="103179"/>
                  <a:pt x="5391" y="108570"/>
                  <a:pt x="12063" y="108570"/>
                </a:cubicBezTo>
                <a:lnTo>
                  <a:pt x="151809" y="108570"/>
                </a:lnTo>
                <a:lnTo>
                  <a:pt x="112076" y="148303"/>
                </a:lnTo>
                <a:cubicBezTo>
                  <a:pt x="107364" y="153016"/>
                  <a:pt x="107364" y="160668"/>
                  <a:pt x="112076" y="165381"/>
                </a:cubicBezTo>
                <a:cubicBezTo>
                  <a:pt x="116788" y="170093"/>
                  <a:pt x="124441" y="170093"/>
                  <a:pt x="129153" y="165381"/>
                </a:cubicBezTo>
                <a:lnTo>
                  <a:pt x="189470" y="105064"/>
                </a:ln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11" name="Shape 9"/>
          <p:cNvSpPr/>
          <p:nvPr/>
        </p:nvSpPr>
        <p:spPr>
          <a:xfrm>
            <a:off x="2325910" y="1711384"/>
            <a:ext cx="1548931" cy="1363960"/>
          </a:xfrm>
          <a:custGeom>
            <a:avLst/>
            <a:gdLst/>
            <a:ahLst/>
            <a:cxnLst/>
            <a:rect l="l" t="t" r="r" b="b"/>
            <a:pathLst>
              <a:path w="1548931" h="1363960">
                <a:moveTo>
                  <a:pt x="96500" y="0"/>
                </a:moveTo>
                <a:lnTo>
                  <a:pt x="1452431" y="0"/>
                </a:lnTo>
                <a:cubicBezTo>
                  <a:pt x="1505691" y="0"/>
                  <a:pt x="1548931" y="43240"/>
                  <a:pt x="1548931" y="96500"/>
                </a:cubicBezTo>
                <a:lnTo>
                  <a:pt x="1548931" y="1267460"/>
                </a:lnTo>
                <a:cubicBezTo>
                  <a:pt x="1548931" y="1320720"/>
                  <a:pt x="1505691" y="1363960"/>
                  <a:pt x="1452431" y="1363960"/>
                </a:cubicBezTo>
                <a:lnTo>
                  <a:pt x="96500" y="1363960"/>
                </a:lnTo>
                <a:cubicBezTo>
                  <a:pt x="43240" y="1363960"/>
                  <a:pt x="0" y="1320720"/>
                  <a:pt x="0" y="1267460"/>
                </a:cubicBezTo>
                <a:lnTo>
                  <a:pt x="0" y="96500"/>
                </a:lnTo>
                <a:cubicBezTo>
                  <a:pt x="0" y="43240"/>
                  <a:pt x="43240" y="0"/>
                  <a:pt x="96500" y="0"/>
                </a:cubicBezTo>
                <a:close/>
              </a:path>
            </a:pathLst>
          </a:custGeom>
          <a:solidFill>
            <a:srgbClr val="22C55E">
              <a:alpha val="10196"/>
            </a:srgbClr>
          </a:solidFill>
          <a:ln w="20320">
            <a:solidFill>
              <a:srgbClr val="22C55E">
                <a:alpha val="40000"/>
              </a:srgbClr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2461019" y="1846493"/>
            <a:ext cx="321689" cy="321689"/>
          </a:xfrm>
          <a:custGeom>
            <a:avLst/>
            <a:gdLst/>
            <a:ahLst/>
            <a:cxnLst/>
            <a:rect l="l" t="t" r="r" b="b"/>
            <a:pathLst>
              <a:path w="321689" h="321689">
                <a:moveTo>
                  <a:pt x="64338" y="0"/>
                </a:moveTo>
                <a:lnTo>
                  <a:pt x="257351" y="0"/>
                </a:lnTo>
                <a:cubicBezTo>
                  <a:pt x="292884" y="0"/>
                  <a:pt x="321689" y="28805"/>
                  <a:pt x="321689" y="64338"/>
                </a:cubicBezTo>
                <a:lnTo>
                  <a:pt x="321689" y="257351"/>
                </a:lnTo>
                <a:cubicBezTo>
                  <a:pt x="321689" y="292884"/>
                  <a:pt x="292884" y="321689"/>
                  <a:pt x="257351" y="321689"/>
                </a:cubicBezTo>
                <a:lnTo>
                  <a:pt x="64338" y="321689"/>
                </a:lnTo>
                <a:cubicBezTo>
                  <a:pt x="28805" y="321689"/>
                  <a:pt x="0" y="292884"/>
                  <a:pt x="0" y="257351"/>
                </a:cubicBezTo>
                <a:lnTo>
                  <a:pt x="0" y="64338"/>
                </a:lnTo>
                <a:cubicBezTo>
                  <a:pt x="0" y="28829"/>
                  <a:pt x="28829" y="0"/>
                  <a:pt x="64338" y="0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13" name="Text 11"/>
          <p:cNvSpPr/>
          <p:nvPr/>
        </p:nvSpPr>
        <p:spPr>
          <a:xfrm>
            <a:off x="2581551" y="1894746"/>
            <a:ext cx="152802" cy="225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2461019" y="2264688"/>
            <a:ext cx="1351092" cy="225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0" b="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Validate + Dedupe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2461019" y="2554208"/>
            <a:ext cx="1343050" cy="3860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3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Clean data, remove duplicates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4003616" y="2287207"/>
            <a:ext cx="193013" cy="193013"/>
          </a:xfrm>
          <a:custGeom>
            <a:avLst/>
            <a:gdLst/>
            <a:ahLst/>
            <a:cxnLst/>
            <a:rect l="l" t="t" r="r" b="b"/>
            <a:pathLst>
              <a:path w="193013" h="193013">
                <a:moveTo>
                  <a:pt x="189470" y="105026"/>
                </a:moveTo>
                <a:cubicBezTo>
                  <a:pt x="194182" y="100314"/>
                  <a:pt x="194182" y="92661"/>
                  <a:pt x="189470" y="87949"/>
                </a:cubicBezTo>
                <a:lnTo>
                  <a:pt x="129153" y="27633"/>
                </a:lnTo>
                <a:cubicBezTo>
                  <a:pt x="124441" y="22920"/>
                  <a:pt x="116788" y="22920"/>
                  <a:pt x="112076" y="27633"/>
                </a:cubicBezTo>
                <a:cubicBezTo>
                  <a:pt x="107364" y="32345"/>
                  <a:pt x="107364" y="39997"/>
                  <a:pt x="112076" y="44710"/>
                </a:cubicBezTo>
                <a:lnTo>
                  <a:pt x="151809" y="84443"/>
                </a:lnTo>
                <a:lnTo>
                  <a:pt x="12063" y="84443"/>
                </a:lnTo>
                <a:cubicBezTo>
                  <a:pt x="5391" y="84443"/>
                  <a:pt x="0" y="89834"/>
                  <a:pt x="0" y="96507"/>
                </a:cubicBezTo>
                <a:cubicBezTo>
                  <a:pt x="0" y="103179"/>
                  <a:pt x="5391" y="108570"/>
                  <a:pt x="12063" y="108570"/>
                </a:cubicBezTo>
                <a:lnTo>
                  <a:pt x="151809" y="108570"/>
                </a:lnTo>
                <a:lnTo>
                  <a:pt x="112076" y="148303"/>
                </a:lnTo>
                <a:cubicBezTo>
                  <a:pt x="107364" y="153016"/>
                  <a:pt x="107364" y="160668"/>
                  <a:pt x="112076" y="165381"/>
                </a:cubicBezTo>
                <a:cubicBezTo>
                  <a:pt x="116788" y="170093"/>
                  <a:pt x="124441" y="170093"/>
                  <a:pt x="129153" y="165381"/>
                </a:cubicBezTo>
                <a:lnTo>
                  <a:pt x="189470" y="105064"/>
                </a:ln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17" name="Shape 15"/>
          <p:cNvSpPr/>
          <p:nvPr/>
        </p:nvSpPr>
        <p:spPr>
          <a:xfrm>
            <a:off x="4323697" y="1711384"/>
            <a:ext cx="1548931" cy="1363960"/>
          </a:xfrm>
          <a:custGeom>
            <a:avLst/>
            <a:gdLst/>
            <a:ahLst/>
            <a:cxnLst/>
            <a:rect l="l" t="t" r="r" b="b"/>
            <a:pathLst>
              <a:path w="1548931" h="1363960">
                <a:moveTo>
                  <a:pt x="96500" y="0"/>
                </a:moveTo>
                <a:lnTo>
                  <a:pt x="1452431" y="0"/>
                </a:lnTo>
                <a:cubicBezTo>
                  <a:pt x="1505691" y="0"/>
                  <a:pt x="1548931" y="43240"/>
                  <a:pt x="1548931" y="96500"/>
                </a:cubicBezTo>
                <a:lnTo>
                  <a:pt x="1548931" y="1267460"/>
                </a:lnTo>
                <a:cubicBezTo>
                  <a:pt x="1548931" y="1320720"/>
                  <a:pt x="1505691" y="1363960"/>
                  <a:pt x="1452431" y="1363960"/>
                </a:cubicBezTo>
                <a:lnTo>
                  <a:pt x="96500" y="1363960"/>
                </a:lnTo>
                <a:cubicBezTo>
                  <a:pt x="43240" y="1363960"/>
                  <a:pt x="0" y="1320720"/>
                  <a:pt x="0" y="1267460"/>
                </a:cubicBezTo>
                <a:lnTo>
                  <a:pt x="0" y="96500"/>
                </a:lnTo>
                <a:cubicBezTo>
                  <a:pt x="0" y="43240"/>
                  <a:pt x="43240" y="0"/>
                  <a:pt x="96500" y="0"/>
                </a:cubicBezTo>
                <a:close/>
              </a:path>
            </a:pathLst>
          </a:custGeom>
          <a:solidFill>
            <a:srgbClr val="22C55E">
              <a:alpha val="10196"/>
            </a:srgbClr>
          </a:solidFill>
          <a:ln w="20320">
            <a:solidFill>
              <a:srgbClr val="22C55E">
                <a:alpha val="40000"/>
              </a:srgbClr>
            </a:solidFill>
            <a:prstDash val="solid"/>
          </a:ln>
        </p:spPr>
      </p:sp>
      <p:sp>
        <p:nvSpPr>
          <p:cNvPr id="18" name="Shape 16"/>
          <p:cNvSpPr/>
          <p:nvPr/>
        </p:nvSpPr>
        <p:spPr>
          <a:xfrm>
            <a:off x="4458806" y="1846493"/>
            <a:ext cx="321689" cy="321689"/>
          </a:xfrm>
          <a:custGeom>
            <a:avLst/>
            <a:gdLst/>
            <a:ahLst/>
            <a:cxnLst/>
            <a:rect l="l" t="t" r="r" b="b"/>
            <a:pathLst>
              <a:path w="321689" h="321689">
                <a:moveTo>
                  <a:pt x="64338" y="0"/>
                </a:moveTo>
                <a:lnTo>
                  <a:pt x="257351" y="0"/>
                </a:lnTo>
                <a:cubicBezTo>
                  <a:pt x="292884" y="0"/>
                  <a:pt x="321689" y="28805"/>
                  <a:pt x="321689" y="64338"/>
                </a:cubicBezTo>
                <a:lnTo>
                  <a:pt x="321689" y="257351"/>
                </a:lnTo>
                <a:cubicBezTo>
                  <a:pt x="321689" y="292884"/>
                  <a:pt x="292884" y="321689"/>
                  <a:pt x="257351" y="321689"/>
                </a:cubicBezTo>
                <a:lnTo>
                  <a:pt x="64338" y="321689"/>
                </a:lnTo>
                <a:cubicBezTo>
                  <a:pt x="28805" y="321689"/>
                  <a:pt x="0" y="292884"/>
                  <a:pt x="0" y="257351"/>
                </a:cubicBezTo>
                <a:lnTo>
                  <a:pt x="0" y="64338"/>
                </a:lnTo>
                <a:cubicBezTo>
                  <a:pt x="0" y="28829"/>
                  <a:pt x="28829" y="0"/>
                  <a:pt x="64338" y="0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19" name="Text 17"/>
          <p:cNvSpPr/>
          <p:nvPr/>
        </p:nvSpPr>
        <p:spPr>
          <a:xfrm>
            <a:off x="4579339" y="1894746"/>
            <a:ext cx="152802" cy="225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4458806" y="2264688"/>
            <a:ext cx="1351092" cy="225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0" b="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Enrichment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4458806" y="2554208"/>
            <a:ext cx="1343050" cy="3860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3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Add company, role, LinkedIn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001403" y="2287207"/>
            <a:ext cx="193013" cy="193013"/>
          </a:xfrm>
          <a:custGeom>
            <a:avLst/>
            <a:gdLst/>
            <a:ahLst/>
            <a:cxnLst/>
            <a:rect l="l" t="t" r="r" b="b"/>
            <a:pathLst>
              <a:path w="193013" h="193013">
                <a:moveTo>
                  <a:pt x="189470" y="105026"/>
                </a:moveTo>
                <a:cubicBezTo>
                  <a:pt x="194182" y="100314"/>
                  <a:pt x="194182" y="92661"/>
                  <a:pt x="189470" y="87949"/>
                </a:cubicBezTo>
                <a:lnTo>
                  <a:pt x="129153" y="27633"/>
                </a:lnTo>
                <a:cubicBezTo>
                  <a:pt x="124441" y="22920"/>
                  <a:pt x="116788" y="22920"/>
                  <a:pt x="112076" y="27633"/>
                </a:cubicBezTo>
                <a:cubicBezTo>
                  <a:pt x="107364" y="32345"/>
                  <a:pt x="107364" y="39997"/>
                  <a:pt x="112076" y="44710"/>
                </a:cubicBezTo>
                <a:lnTo>
                  <a:pt x="151809" y="84443"/>
                </a:lnTo>
                <a:lnTo>
                  <a:pt x="12063" y="84443"/>
                </a:lnTo>
                <a:cubicBezTo>
                  <a:pt x="5391" y="84443"/>
                  <a:pt x="0" y="89834"/>
                  <a:pt x="0" y="96507"/>
                </a:cubicBezTo>
                <a:cubicBezTo>
                  <a:pt x="0" y="103179"/>
                  <a:pt x="5391" y="108570"/>
                  <a:pt x="12063" y="108570"/>
                </a:cubicBezTo>
                <a:lnTo>
                  <a:pt x="151809" y="108570"/>
                </a:lnTo>
                <a:lnTo>
                  <a:pt x="112076" y="148303"/>
                </a:lnTo>
                <a:cubicBezTo>
                  <a:pt x="107364" y="153016"/>
                  <a:pt x="107364" y="160668"/>
                  <a:pt x="112076" y="165381"/>
                </a:cubicBezTo>
                <a:cubicBezTo>
                  <a:pt x="116788" y="170093"/>
                  <a:pt x="124441" y="170093"/>
                  <a:pt x="129153" y="165381"/>
                </a:cubicBezTo>
                <a:lnTo>
                  <a:pt x="189470" y="105064"/>
                </a:ln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23" name="Shape 21"/>
          <p:cNvSpPr/>
          <p:nvPr/>
        </p:nvSpPr>
        <p:spPr>
          <a:xfrm>
            <a:off x="6321484" y="1598793"/>
            <a:ext cx="1548931" cy="1589142"/>
          </a:xfrm>
          <a:custGeom>
            <a:avLst/>
            <a:gdLst/>
            <a:ahLst/>
            <a:cxnLst/>
            <a:rect l="l" t="t" r="r" b="b"/>
            <a:pathLst>
              <a:path w="1548931" h="1589142">
                <a:moveTo>
                  <a:pt x="96514" y="0"/>
                </a:moveTo>
                <a:lnTo>
                  <a:pt x="1452417" y="0"/>
                </a:lnTo>
                <a:cubicBezTo>
                  <a:pt x="1505720" y="0"/>
                  <a:pt x="1548931" y="43211"/>
                  <a:pt x="1548931" y="96514"/>
                </a:cubicBezTo>
                <a:lnTo>
                  <a:pt x="1548931" y="1492628"/>
                </a:lnTo>
                <a:cubicBezTo>
                  <a:pt x="1548931" y="1545931"/>
                  <a:pt x="1505720" y="1589142"/>
                  <a:pt x="1452417" y="1589142"/>
                </a:cubicBezTo>
                <a:lnTo>
                  <a:pt x="96514" y="1589142"/>
                </a:lnTo>
                <a:cubicBezTo>
                  <a:pt x="43211" y="1589142"/>
                  <a:pt x="0" y="1545931"/>
                  <a:pt x="0" y="1492628"/>
                </a:cubicBezTo>
                <a:lnTo>
                  <a:pt x="0" y="96514"/>
                </a:lnTo>
                <a:cubicBezTo>
                  <a:pt x="0" y="43246"/>
                  <a:pt x="43246" y="0"/>
                  <a:pt x="96514" y="0"/>
                </a:cubicBezTo>
                <a:close/>
              </a:path>
            </a:pathLst>
          </a:custGeom>
          <a:solidFill>
            <a:srgbClr val="22C55E">
              <a:alpha val="10196"/>
            </a:srgbClr>
          </a:solidFill>
          <a:ln w="20320">
            <a:solidFill>
              <a:srgbClr val="22C55E">
                <a:alpha val="40000"/>
              </a:srgbClr>
            </a:solidFill>
            <a:prstDash val="solid"/>
          </a:ln>
        </p:spPr>
      </p:sp>
      <p:sp>
        <p:nvSpPr>
          <p:cNvPr id="24" name="Shape 22"/>
          <p:cNvSpPr/>
          <p:nvPr/>
        </p:nvSpPr>
        <p:spPr>
          <a:xfrm>
            <a:off x="6456593" y="1733902"/>
            <a:ext cx="321689" cy="321689"/>
          </a:xfrm>
          <a:custGeom>
            <a:avLst/>
            <a:gdLst/>
            <a:ahLst/>
            <a:cxnLst/>
            <a:rect l="l" t="t" r="r" b="b"/>
            <a:pathLst>
              <a:path w="321689" h="321689">
                <a:moveTo>
                  <a:pt x="64338" y="0"/>
                </a:moveTo>
                <a:lnTo>
                  <a:pt x="257351" y="0"/>
                </a:lnTo>
                <a:cubicBezTo>
                  <a:pt x="292884" y="0"/>
                  <a:pt x="321689" y="28805"/>
                  <a:pt x="321689" y="64338"/>
                </a:cubicBezTo>
                <a:lnTo>
                  <a:pt x="321689" y="257351"/>
                </a:lnTo>
                <a:cubicBezTo>
                  <a:pt x="321689" y="292884"/>
                  <a:pt x="292884" y="321689"/>
                  <a:pt x="257351" y="321689"/>
                </a:cubicBezTo>
                <a:lnTo>
                  <a:pt x="64338" y="321689"/>
                </a:lnTo>
                <a:cubicBezTo>
                  <a:pt x="28805" y="321689"/>
                  <a:pt x="0" y="292884"/>
                  <a:pt x="0" y="257351"/>
                </a:cubicBezTo>
                <a:lnTo>
                  <a:pt x="0" y="64338"/>
                </a:lnTo>
                <a:cubicBezTo>
                  <a:pt x="0" y="28829"/>
                  <a:pt x="28829" y="0"/>
                  <a:pt x="64338" y="0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25" name="Text 23"/>
          <p:cNvSpPr/>
          <p:nvPr/>
        </p:nvSpPr>
        <p:spPr>
          <a:xfrm>
            <a:off x="6577126" y="1782155"/>
            <a:ext cx="152802" cy="225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6456593" y="2152097"/>
            <a:ext cx="1351092" cy="4503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0" b="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Store in Data Table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6456593" y="2666799"/>
            <a:ext cx="1343050" cy="3860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3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Structured database storage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7999191" y="2287207"/>
            <a:ext cx="193013" cy="193013"/>
          </a:xfrm>
          <a:custGeom>
            <a:avLst/>
            <a:gdLst/>
            <a:ahLst/>
            <a:cxnLst/>
            <a:rect l="l" t="t" r="r" b="b"/>
            <a:pathLst>
              <a:path w="193013" h="193013">
                <a:moveTo>
                  <a:pt x="189470" y="105026"/>
                </a:moveTo>
                <a:cubicBezTo>
                  <a:pt x="194182" y="100314"/>
                  <a:pt x="194182" y="92661"/>
                  <a:pt x="189470" y="87949"/>
                </a:cubicBezTo>
                <a:lnTo>
                  <a:pt x="129153" y="27633"/>
                </a:lnTo>
                <a:cubicBezTo>
                  <a:pt x="124441" y="22920"/>
                  <a:pt x="116788" y="22920"/>
                  <a:pt x="112076" y="27633"/>
                </a:cubicBezTo>
                <a:cubicBezTo>
                  <a:pt x="107364" y="32345"/>
                  <a:pt x="107364" y="39997"/>
                  <a:pt x="112076" y="44710"/>
                </a:cubicBezTo>
                <a:lnTo>
                  <a:pt x="151809" y="84443"/>
                </a:lnTo>
                <a:lnTo>
                  <a:pt x="12063" y="84443"/>
                </a:lnTo>
                <a:cubicBezTo>
                  <a:pt x="5391" y="84443"/>
                  <a:pt x="0" y="89834"/>
                  <a:pt x="0" y="96507"/>
                </a:cubicBezTo>
                <a:cubicBezTo>
                  <a:pt x="0" y="103179"/>
                  <a:pt x="5391" y="108570"/>
                  <a:pt x="12063" y="108570"/>
                </a:cubicBezTo>
                <a:lnTo>
                  <a:pt x="151809" y="108570"/>
                </a:lnTo>
                <a:lnTo>
                  <a:pt x="112076" y="148303"/>
                </a:lnTo>
                <a:cubicBezTo>
                  <a:pt x="107364" y="153016"/>
                  <a:pt x="107364" y="160668"/>
                  <a:pt x="112076" y="165381"/>
                </a:cubicBezTo>
                <a:cubicBezTo>
                  <a:pt x="116788" y="170093"/>
                  <a:pt x="124441" y="170093"/>
                  <a:pt x="129153" y="165381"/>
                </a:cubicBezTo>
                <a:lnTo>
                  <a:pt x="189470" y="105064"/>
                </a:ln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29" name="Shape 27"/>
          <p:cNvSpPr/>
          <p:nvPr/>
        </p:nvSpPr>
        <p:spPr>
          <a:xfrm>
            <a:off x="8319271" y="1711384"/>
            <a:ext cx="1548931" cy="1363960"/>
          </a:xfrm>
          <a:custGeom>
            <a:avLst/>
            <a:gdLst/>
            <a:ahLst/>
            <a:cxnLst/>
            <a:rect l="l" t="t" r="r" b="b"/>
            <a:pathLst>
              <a:path w="1548931" h="1363960">
                <a:moveTo>
                  <a:pt x="96500" y="0"/>
                </a:moveTo>
                <a:lnTo>
                  <a:pt x="1452431" y="0"/>
                </a:lnTo>
                <a:cubicBezTo>
                  <a:pt x="1505691" y="0"/>
                  <a:pt x="1548931" y="43240"/>
                  <a:pt x="1548931" y="96500"/>
                </a:cubicBezTo>
                <a:lnTo>
                  <a:pt x="1548931" y="1267460"/>
                </a:lnTo>
                <a:cubicBezTo>
                  <a:pt x="1548931" y="1320720"/>
                  <a:pt x="1505691" y="1363960"/>
                  <a:pt x="1452431" y="1363960"/>
                </a:cubicBezTo>
                <a:lnTo>
                  <a:pt x="96500" y="1363960"/>
                </a:lnTo>
                <a:cubicBezTo>
                  <a:pt x="43240" y="1363960"/>
                  <a:pt x="0" y="1320720"/>
                  <a:pt x="0" y="1267460"/>
                </a:cubicBezTo>
                <a:lnTo>
                  <a:pt x="0" y="96500"/>
                </a:lnTo>
                <a:cubicBezTo>
                  <a:pt x="0" y="43240"/>
                  <a:pt x="43240" y="0"/>
                  <a:pt x="96500" y="0"/>
                </a:cubicBezTo>
                <a:close/>
              </a:path>
            </a:pathLst>
          </a:custGeom>
          <a:solidFill>
            <a:srgbClr val="22C55E">
              <a:alpha val="10196"/>
            </a:srgbClr>
          </a:solidFill>
          <a:ln w="20320">
            <a:solidFill>
              <a:srgbClr val="22C55E">
                <a:alpha val="40000"/>
              </a:srgbClr>
            </a:solidFill>
            <a:prstDash val="solid"/>
          </a:ln>
        </p:spPr>
      </p:sp>
      <p:sp>
        <p:nvSpPr>
          <p:cNvPr id="30" name="Shape 28"/>
          <p:cNvSpPr/>
          <p:nvPr/>
        </p:nvSpPr>
        <p:spPr>
          <a:xfrm>
            <a:off x="8454380" y="1846493"/>
            <a:ext cx="321689" cy="321689"/>
          </a:xfrm>
          <a:custGeom>
            <a:avLst/>
            <a:gdLst/>
            <a:ahLst/>
            <a:cxnLst/>
            <a:rect l="l" t="t" r="r" b="b"/>
            <a:pathLst>
              <a:path w="321689" h="321689">
                <a:moveTo>
                  <a:pt x="64338" y="0"/>
                </a:moveTo>
                <a:lnTo>
                  <a:pt x="257351" y="0"/>
                </a:lnTo>
                <a:cubicBezTo>
                  <a:pt x="292884" y="0"/>
                  <a:pt x="321689" y="28805"/>
                  <a:pt x="321689" y="64338"/>
                </a:cubicBezTo>
                <a:lnTo>
                  <a:pt x="321689" y="257351"/>
                </a:lnTo>
                <a:cubicBezTo>
                  <a:pt x="321689" y="292884"/>
                  <a:pt x="292884" y="321689"/>
                  <a:pt x="257351" y="321689"/>
                </a:cubicBezTo>
                <a:lnTo>
                  <a:pt x="64338" y="321689"/>
                </a:lnTo>
                <a:cubicBezTo>
                  <a:pt x="28805" y="321689"/>
                  <a:pt x="0" y="292884"/>
                  <a:pt x="0" y="257351"/>
                </a:cubicBezTo>
                <a:lnTo>
                  <a:pt x="0" y="64338"/>
                </a:lnTo>
                <a:cubicBezTo>
                  <a:pt x="0" y="28829"/>
                  <a:pt x="28829" y="0"/>
                  <a:pt x="64338" y="0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31" name="Text 29"/>
          <p:cNvSpPr/>
          <p:nvPr/>
        </p:nvSpPr>
        <p:spPr>
          <a:xfrm>
            <a:off x="8574913" y="1894746"/>
            <a:ext cx="152802" cy="225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8454380" y="2264688"/>
            <a:ext cx="1351092" cy="225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0" b="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Segment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8454380" y="2554208"/>
            <a:ext cx="1343050" cy="3860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3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Auto-segment by rules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9996978" y="2287207"/>
            <a:ext cx="193013" cy="193013"/>
          </a:xfrm>
          <a:custGeom>
            <a:avLst/>
            <a:gdLst/>
            <a:ahLst/>
            <a:cxnLst/>
            <a:rect l="l" t="t" r="r" b="b"/>
            <a:pathLst>
              <a:path w="193013" h="193013">
                <a:moveTo>
                  <a:pt x="189470" y="105026"/>
                </a:moveTo>
                <a:cubicBezTo>
                  <a:pt x="194182" y="100314"/>
                  <a:pt x="194182" y="92661"/>
                  <a:pt x="189470" y="87949"/>
                </a:cubicBezTo>
                <a:lnTo>
                  <a:pt x="129153" y="27633"/>
                </a:lnTo>
                <a:cubicBezTo>
                  <a:pt x="124441" y="22920"/>
                  <a:pt x="116788" y="22920"/>
                  <a:pt x="112076" y="27633"/>
                </a:cubicBezTo>
                <a:cubicBezTo>
                  <a:pt x="107364" y="32345"/>
                  <a:pt x="107364" y="39997"/>
                  <a:pt x="112076" y="44710"/>
                </a:cubicBezTo>
                <a:lnTo>
                  <a:pt x="151809" y="84443"/>
                </a:lnTo>
                <a:lnTo>
                  <a:pt x="12063" y="84443"/>
                </a:lnTo>
                <a:cubicBezTo>
                  <a:pt x="5391" y="84443"/>
                  <a:pt x="0" y="89834"/>
                  <a:pt x="0" y="96507"/>
                </a:cubicBezTo>
                <a:cubicBezTo>
                  <a:pt x="0" y="103179"/>
                  <a:pt x="5391" y="108570"/>
                  <a:pt x="12063" y="108570"/>
                </a:cubicBezTo>
                <a:lnTo>
                  <a:pt x="151809" y="108570"/>
                </a:lnTo>
                <a:lnTo>
                  <a:pt x="112076" y="148303"/>
                </a:lnTo>
                <a:cubicBezTo>
                  <a:pt x="107364" y="153016"/>
                  <a:pt x="107364" y="160668"/>
                  <a:pt x="112076" y="165381"/>
                </a:cubicBezTo>
                <a:cubicBezTo>
                  <a:pt x="116788" y="170093"/>
                  <a:pt x="124441" y="170093"/>
                  <a:pt x="129153" y="165381"/>
                </a:cubicBezTo>
                <a:lnTo>
                  <a:pt x="189470" y="105064"/>
                </a:ln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35" name="Shape 33"/>
          <p:cNvSpPr/>
          <p:nvPr/>
        </p:nvSpPr>
        <p:spPr>
          <a:xfrm>
            <a:off x="10310624" y="1814324"/>
            <a:ext cx="1560190" cy="1158079"/>
          </a:xfrm>
          <a:custGeom>
            <a:avLst/>
            <a:gdLst/>
            <a:ahLst/>
            <a:cxnLst/>
            <a:rect l="l" t="t" r="r" b="b"/>
            <a:pathLst>
              <a:path w="1560190" h="1158079">
                <a:moveTo>
                  <a:pt x="96503" y="0"/>
                </a:moveTo>
                <a:lnTo>
                  <a:pt x="1463687" y="0"/>
                </a:lnTo>
                <a:cubicBezTo>
                  <a:pt x="1516984" y="0"/>
                  <a:pt x="1560190" y="43206"/>
                  <a:pt x="1560190" y="96503"/>
                </a:cubicBezTo>
                <a:lnTo>
                  <a:pt x="1560190" y="1061576"/>
                </a:lnTo>
                <a:cubicBezTo>
                  <a:pt x="1560190" y="1114873"/>
                  <a:pt x="1516984" y="1158079"/>
                  <a:pt x="1463687" y="1158079"/>
                </a:cubicBezTo>
                <a:lnTo>
                  <a:pt x="96503" y="1158079"/>
                </a:lnTo>
                <a:cubicBezTo>
                  <a:pt x="43206" y="1158079"/>
                  <a:pt x="0" y="1114873"/>
                  <a:pt x="0" y="1061576"/>
                </a:cubicBezTo>
                <a:lnTo>
                  <a:pt x="0" y="96503"/>
                </a:lnTo>
                <a:cubicBezTo>
                  <a:pt x="0" y="43206"/>
                  <a:pt x="43206" y="0"/>
                  <a:pt x="96503" y="0"/>
                </a:cubicBezTo>
                <a:close/>
              </a:path>
            </a:pathLst>
          </a:custGeom>
          <a:gradFill rotWithShape="1" flip="none">
            <a:gsLst>
              <a:gs pos="0">
                <a:srgbClr val="22C55E"/>
              </a:gs>
              <a:gs pos="100000">
                <a:srgbClr val="16A34A"/>
              </a:gs>
            </a:gsLst>
            <a:lin ang="2700000" scaled="1"/>
          </a:gradFill>
          <a:ln/>
        </p:spPr>
      </p:sp>
      <p:sp>
        <p:nvSpPr>
          <p:cNvPr id="36" name="Shape 34"/>
          <p:cNvSpPr/>
          <p:nvPr/>
        </p:nvSpPr>
        <p:spPr>
          <a:xfrm>
            <a:off x="10439299" y="1942999"/>
            <a:ext cx="321689" cy="321689"/>
          </a:xfrm>
          <a:custGeom>
            <a:avLst/>
            <a:gdLst/>
            <a:ahLst/>
            <a:cxnLst/>
            <a:rect l="l" t="t" r="r" b="b"/>
            <a:pathLst>
              <a:path w="321689" h="321689">
                <a:moveTo>
                  <a:pt x="64338" y="0"/>
                </a:moveTo>
                <a:lnTo>
                  <a:pt x="257351" y="0"/>
                </a:lnTo>
                <a:cubicBezTo>
                  <a:pt x="292884" y="0"/>
                  <a:pt x="321689" y="28805"/>
                  <a:pt x="321689" y="64338"/>
                </a:cubicBezTo>
                <a:lnTo>
                  <a:pt x="321689" y="257351"/>
                </a:lnTo>
                <a:cubicBezTo>
                  <a:pt x="321689" y="292884"/>
                  <a:pt x="292884" y="321689"/>
                  <a:pt x="257351" y="321689"/>
                </a:cubicBezTo>
                <a:lnTo>
                  <a:pt x="64338" y="321689"/>
                </a:lnTo>
                <a:cubicBezTo>
                  <a:pt x="28805" y="321689"/>
                  <a:pt x="0" y="292884"/>
                  <a:pt x="0" y="257351"/>
                </a:cubicBezTo>
                <a:lnTo>
                  <a:pt x="0" y="64338"/>
                </a:lnTo>
                <a:cubicBezTo>
                  <a:pt x="0" y="28829"/>
                  <a:pt x="28829" y="0"/>
                  <a:pt x="64338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7" name="Text 35"/>
          <p:cNvSpPr/>
          <p:nvPr/>
        </p:nvSpPr>
        <p:spPr>
          <a:xfrm>
            <a:off x="10559833" y="1991253"/>
            <a:ext cx="152802" cy="225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0" b="1" dirty="0">
                <a:solidFill>
                  <a:srgbClr val="22C5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6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10439299" y="2361195"/>
            <a:ext cx="1375219" cy="225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Trigger Campaign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10439299" y="2650714"/>
            <a:ext cx="1367177" cy="1930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3" dirty="0">
                <a:solidFill>
                  <a:srgbClr val="FFFFFF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Launch instantly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321689" y="3483889"/>
            <a:ext cx="8331736" cy="2573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20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Key Benefits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321689" y="3885898"/>
            <a:ext cx="193013" cy="193013"/>
          </a:xfrm>
          <a:custGeom>
            <a:avLst/>
            <a:gdLst/>
            <a:ahLst/>
            <a:cxnLst/>
            <a:rect l="l" t="t" r="r" b="b"/>
            <a:pathLst>
              <a:path w="193013" h="193013">
                <a:moveTo>
                  <a:pt x="96507" y="0"/>
                </a:moveTo>
                <a:lnTo>
                  <a:pt x="96507" y="0"/>
                </a:lnTo>
                <a:cubicBezTo>
                  <a:pt x="149806" y="0"/>
                  <a:pt x="193013" y="43207"/>
                  <a:pt x="193013" y="96507"/>
                </a:cubicBezTo>
                <a:lnTo>
                  <a:pt x="193013" y="96507"/>
                </a:lnTo>
                <a:cubicBezTo>
                  <a:pt x="193013" y="149806"/>
                  <a:pt x="149806" y="193013"/>
                  <a:pt x="96507" y="193013"/>
                </a:cubicBezTo>
                <a:lnTo>
                  <a:pt x="96507" y="193013"/>
                </a:lnTo>
                <a:cubicBezTo>
                  <a:pt x="43207" y="193013"/>
                  <a:pt x="0" y="149806"/>
                  <a:pt x="0" y="96507"/>
                </a:cubicBezTo>
                <a:lnTo>
                  <a:pt x="0" y="96507"/>
                </a:lnTo>
                <a:cubicBezTo>
                  <a:pt x="0" y="43207"/>
                  <a:pt x="43207" y="0"/>
                  <a:pt x="96507" y="0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42" name="Shape 40"/>
          <p:cNvSpPr/>
          <p:nvPr/>
        </p:nvSpPr>
        <p:spPr>
          <a:xfrm>
            <a:off x="370947" y="3926109"/>
            <a:ext cx="98517" cy="112591"/>
          </a:xfrm>
          <a:custGeom>
            <a:avLst/>
            <a:gdLst/>
            <a:ahLst/>
            <a:cxnLst/>
            <a:rect l="l" t="t" r="r" b="b"/>
            <a:pathLst>
              <a:path w="98517" h="112591">
                <a:moveTo>
                  <a:pt x="95614" y="15415"/>
                </a:moveTo>
                <a:cubicBezTo>
                  <a:pt x="98759" y="17702"/>
                  <a:pt x="99463" y="22100"/>
                  <a:pt x="97176" y="25245"/>
                </a:cubicBezTo>
                <a:lnTo>
                  <a:pt x="40880" y="102651"/>
                </a:lnTo>
                <a:cubicBezTo>
                  <a:pt x="39671" y="104323"/>
                  <a:pt x="37802" y="105356"/>
                  <a:pt x="35734" y="105532"/>
                </a:cubicBezTo>
                <a:cubicBezTo>
                  <a:pt x="33667" y="105708"/>
                  <a:pt x="31666" y="104938"/>
                  <a:pt x="30215" y="103487"/>
                </a:cubicBezTo>
                <a:lnTo>
                  <a:pt x="2067" y="75339"/>
                </a:lnTo>
                <a:cubicBezTo>
                  <a:pt x="-682" y="72590"/>
                  <a:pt x="-682" y="68126"/>
                  <a:pt x="2067" y="65378"/>
                </a:cubicBezTo>
                <a:cubicBezTo>
                  <a:pt x="4816" y="62629"/>
                  <a:pt x="9280" y="62629"/>
                  <a:pt x="12029" y="65378"/>
                </a:cubicBezTo>
                <a:lnTo>
                  <a:pt x="34349" y="87698"/>
                </a:lnTo>
                <a:lnTo>
                  <a:pt x="85807" y="16955"/>
                </a:lnTo>
                <a:cubicBezTo>
                  <a:pt x="88094" y="13810"/>
                  <a:pt x="92492" y="13106"/>
                  <a:pt x="95636" y="15393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3" name="Text 41"/>
          <p:cNvSpPr/>
          <p:nvPr/>
        </p:nvSpPr>
        <p:spPr>
          <a:xfrm>
            <a:off x="611208" y="3869814"/>
            <a:ext cx="5340032" cy="225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66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Zero manual exports/imports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624076" y="4094996"/>
            <a:ext cx="5471924" cy="1930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3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Data flows automatically from Sheets to campaigns—no CSV juggling, no copy-paste errors.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321689" y="4464938"/>
            <a:ext cx="193013" cy="193013"/>
          </a:xfrm>
          <a:custGeom>
            <a:avLst/>
            <a:gdLst/>
            <a:ahLst/>
            <a:cxnLst/>
            <a:rect l="l" t="t" r="r" b="b"/>
            <a:pathLst>
              <a:path w="193013" h="193013">
                <a:moveTo>
                  <a:pt x="96507" y="0"/>
                </a:moveTo>
                <a:lnTo>
                  <a:pt x="96507" y="0"/>
                </a:lnTo>
                <a:cubicBezTo>
                  <a:pt x="149806" y="0"/>
                  <a:pt x="193013" y="43207"/>
                  <a:pt x="193013" y="96507"/>
                </a:cubicBezTo>
                <a:lnTo>
                  <a:pt x="193013" y="96507"/>
                </a:lnTo>
                <a:cubicBezTo>
                  <a:pt x="193013" y="149806"/>
                  <a:pt x="149806" y="193013"/>
                  <a:pt x="96507" y="193013"/>
                </a:cubicBezTo>
                <a:lnTo>
                  <a:pt x="96507" y="193013"/>
                </a:lnTo>
                <a:cubicBezTo>
                  <a:pt x="43207" y="193013"/>
                  <a:pt x="0" y="149806"/>
                  <a:pt x="0" y="96507"/>
                </a:cubicBezTo>
                <a:lnTo>
                  <a:pt x="0" y="96507"/>
                </a:lnTo>
                <a:cubicBezTo>
                  <a:pt x="0" y="43207"/>
                  <a:pt x="43207" y="0"/>
                  <a:pt x="96507" y="0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46" name="Shape 44"/>
          <p:cNvSpPr/>
          <p:nvPr/>
        </p:nvSpPr>
        <p:spPr>
          <a:xfrm>
            <a:off x="370947" y="4505149"/>
            <a:ext cx="98517" cy="112591"/>
          </a:xfrm>
          <a:custGeom>
            <a:avLst/>
            <a:gdLst/>
            <a:ahLst/>
            <a:cxnLst/>
            <a:rect l="l" t="t" r="r" b="b"/>
            <a:pathLst>
              <a:path w="98517" h="112591">
                <a:moveTo>
                  <a:pt x="95614" y="15415"/>
                </a:moveTo>
                <a:cubicBezTo>
                  <a:pt x="98759" y="17702"/>
                  <a:pt x="99463" y="22100"/>
                  <a:pt x="97176" y="25245"/>
                </a:cubicBezTo>
                <a:lnTo>
                  <a:pt x="40880" y="102651"/>
                </a:lnTo>
                <a:cubicBezTo>
                  <a:pt x="39671" y="104323"/>
                  <a:pt x="37802" y="105356"/>
                  <a:pt x="35734" y="105532"/>
                </a:cubicBezTo>
                <a:cubicBezTo>
                  <a:pt x="33667" y="105708"/>
                  <a:pt x="31666" y="104938"/>
                  <a:pt x="30215" y="103487"/>
                </a:cubicBezTo>
                <a:lnTo>
                  <a:pt x="2067" y="75339"/>
                </a:lnTo>
                <a:cubicBezTo>
                  <a:pt x="-682" y="72590"/>
                  <a:pt x="-682" y="68126"/>
                  <a:pt x="2067" y="65378"/>
                </a:cubicBezTo>
                <a:cubicBezTo>
                  <a:pt x="4816" y="62629"/>
                  <a:pt x="9280" y="62629"/>
                  <a:pt x="12029" y="65378"/>
                </a:cubicBezTo>
                <a:lnTo>
                  <a:pt x="34349" y="87698"/>
                </a:lnTo>
                <a:lnTo>
                  <a:pt x="85807" y="16955"/>
                </a:lnTo>
                <a:cubicBezTo>
                  <a:pt x="88094" y="13810"/>
                  <a:pt x="92492" y="13106"/>
                  <a:pt x="95636" y="15393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7" name="Text 45"/>
          <p:cNvSpPr/>
          <p:nvPr/>
        </p:nvSpPr>
        <p:spPr>
          <a:xfrm>
            <a:off x="611208" y="4448854"/>
            <a:ext cx="4777077" cy="225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66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Clean segments in real-time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611208" y="4706204"/>
            <a:ext cx="4850771" cy="1930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3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Leads are validated, enriched, and segmented instantly as they enter your system.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321689" y="5043978"/>
            <a:ext cx="193013" cy="193013"/>
          </a:xfrm>
          <a:custGeom>
            <a:avLst/>
            <a:gdLst/>
            <a:ahLst/>
            <a:cxnLst/>
            <a:rect l="l" t="t" r="r" b="b"/>
            <a:pathLst>
              <a:path w="193013" h="193013">
                <a:moveTo>
                  <a:pt x="96507" y="0"/>
                </a:moveTo>
                <a:lnTo>
                  <a:pt x="96507" y="0"/>
                </a:lnTo>
                <a:cubicBezTo>
                  <a:pt x="149806" y="0"/>
                  <a:pt x="193013" y="43207"/>
                  <a:pt x="193013" y="96507"/>
                </a:cubicBezTo>
                <a:lnTo>
                  <a:pt x="193013" y="96507"/>
                </a:lnTo>
                <a:cubicBezTo>
                  <a:pt x="193013" y="149806"/>
                  <a:pt x="149806" y="193013"/>
                  <a:pt x="96507" y="193013"/>
                </a:cubicBezTo>
                <a:lnTo>
                  <a:pt x="96507" y="193013"/>
                </a:lnTo>
                <a:cubicBezTo>
                  <a:pt x="43207" y="193013"/>
                  <a:pt x="0" y="149806"/>
                  <a:pt x="0" y="96507"/>
                </a:cubicBezTo>
                <a:lnTo>
                  <a:pt x="0" y="96507"/>
                </a:lnTo>
                <a:cubicBezTo>
                  <a:pt x="0" y="43207"/>
                  <a:pt x="43207" y="0"/>
                  <a:pt x="96507" y="0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50" name="Shape 48"/>
          <p:cNvSpPr/>
          <p:nvPr/>
        </p:nvSpPr>
        <p:spPr>
          <a:xfrm>
            <a:off x="370947" y="5084189"/>
            <a:ext cx="98517" cy="112591"/>
          </a:xfrm>
          <a:custGeom>
            <a:avLst/>
            <a:gdLst/>
            <a:ahLst/>
            <a:cxnLst/>
            <a:rect l="l" t="t" r="r" b="b"/>
            <a:pathLst>
              <a:path w="98517" h="112591">
                <a:moveTo>
                  <a:pt x="95614" y="15415"/>
                </a:moveTo>
                <a:cubicBezTo>
                  <a:pt x="98759" y="17702"/>
                  <a:pt x="99463" y="22100"/>
                  <a:pt x="97176" y="25245"/>
                </a:cubicBezTo>
                <a:lnTo>
                  <a:pt x="40880" y="102651"/>
                </a:lnTo>
                <a:cubicBezTo>
                  <a:pt x="39671" y="104323"/>
                  <a:pt x="37802" y="105356"/>
                  <a:pt x="35734" y="105532"/>
                </a:cubicBezTo>
                <a:cubicBezTo>
                  <a:pt x="33667" y="105708"/>
                  <a:pt x="31666" y="104938"/>
                  <a:pt x="30215" y="103487"/>
                </a:cubicBezTo>
                <a:lnTo>
                  <a:pt x="2067" y="75339"/>
                </a:lnTo>
                <a:cubicBezTo>
                  <a:pt x="-682" y="72590"/>
                  <a:pt x="-682" y="68126"/>
                  <a:pt x="2067" y="65378"/>
                </a:cubicBezTo>
                <a:cubicBezTo>
                  <a:pt x="4816" y="62629"/>
                  <a:pt x="9280" y="62629"/>
                  <a:pt x="12029" y="65378"/>
                </a:cubicBezTo>
                <a:lnTo>
                  <a:pt x="34349" y="87698"/>
                </a:lnTo>
                <a:lnTo>
                  <a:pt x="85807" y="16955"/>
                </a:lnTo>
                <a:cubicBezTo>
                  <a:pt x="88094" y="13810"/>
                  <a:pt x="92492" y="13106"/>
                  <a:pt x="95636" y="15393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51" name="Text 49"/>
          <p:cNvSpPr/>
          <p:nvPr/>
        </p:nvSpPr>
        <p:spPr>
          <a:xfrm>
            <a:off x="611208" y="5027893"/>
            <a:ext cx="4310628" cy="225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66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Faster speed-to-lead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611208" y="5285244"/>
            <a:ext cx="4451657" cy="1930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3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Reach prospects in minutes, not hours. First-mover advantage wins deals.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8817788" y="3483889"/>
            <a:ext cx="3056042" cy="4318670"/>
          </a:xfrm>
          <a:custGeom>
            <a:avLst/>
            <a:gdLst/>
            <a:ahLst/>
            <a:cxnLst/>
            <a:rect l="l" t="t" r="r" b="b"/>
            <a:pathLst>
              <a:path w="3056042" h="4318670">
                <a:moveTo>
                  <a:pt x="128690" y="0"/>
                </a:moveTo>
                <a:lnTo>
                  <a:pt x="2927352" y="0"/>
                </a:lnTo>
                <a:cubicBezTo>
                  <a:pt x="2998426" y="0"/>
                  <a:pt x="3056042" y="57616"/>
                  <a:pt x="3056042" y="128690"/>
                </a:cubicBezTo>
                <a:lnTo>
                  <a:pt x="3056042" y="4189980"/>
                </a:lnTo>
                <a:cubicBezTo>
                  <a:pt x="3056042" y="4261054"/>
                  <a:pt x="2998426" y="4318670"/>
                  <a:pt x="2927352" y="4318670"/>
                </a:cubicBezTo>
                <a:lnTo>
                  <a:pt x="128690" y="4318670"/>
                </a:lnTo>
                <a:cubicBezTo>
                  <a:pt x="57616" y="4318670"/>
                  <a:pt x="0" y="4261054"/>
                  <a:pt x="0" y="4189980"/>
                </a:cubicBezTo>
                <a:lnTo>
                  <a:pt x="0" y="128690"/>
                </a:lnTo>
                <a:cubicBezTo>
                  <a:pt x="0" y="57664"/>
                  <a:pt x="57664" y="0"/>
                  <a:pt x="128690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54" name="Text 52"/>
          <p:cNvSpPr/>
          <p:nvPr/>
        </p:nvSpPr>
        <p:spPr>
          <a:xfrm>
            <a:off x="9010801" y="3676902"/>
            <a:ext cx="2766522" cy="2573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2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Integrates With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9010801" y="4062827"/>
            <a:ext cx="2670016" cy="386026"/>
          </a:xfrm>
          <a:custGeom>
            <a:avLst/>
            <a:gdLst/>
            <a:ahLst/>
            <a:cxnLst/>
            <a:rect l="l" t="t" r="r" b="b"/>
            <a:pathLst>
              <a:path w="2670016" h="386026">
                <a:moveTo>
                  <a:pt x="64339" y="0"/>
                </a:moveTo>
                <a:lnTo>
                  <a:pt x="2605677" y="0"/>
                </a:lnTo>
                <a:cubicBezTo>
                  <a:pt x="2641210" y="0"/>
                  <a:pt x="2670016" y="28806"/>
                  <a:pt x="2670016" y="64339"/>
                </a:cubicBezTo>
                <a:lnTo>
                  <a:pt x="2670016" y="321687"/>
                </a:lnTo>
                <a:cubicBezTo>
                  <a:pt x="2670016" y="357221"/>
                  <a:pt x="2641210" y="386026"/>
                  <a:pt x="2605677" y="386026"/>
                </a:cubicBezTo>
                <a:lnTo>
                  <a:pt x="64339" y="386026"/>
                </a:lnTo>
                <a:cubicBezTo>
                  <a:pt x="28806" y="386026"/>
                  <a:pt x="0" y="357221"/>
                  <a:pt x="0" y="321687"/>
                </a:cubicBezTo>
                <a:lnTo>
                  <a:pt x="0" y="64339"/>
                </a:lnTo>
                <a:cubicBezTo>
                  <a:pt x="0" y="28806"/>
                  <a:pt x="28806" y="0"/>
                  <a:pt x="64339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56" name="Shape 54"/>
          <p:cNvSpPr/>
          <p:nvPr/>
        </p:nvSpPr>
        <p:spPr>
          <a:xfrm>
            <a:off x="9137466" y="4175418"/>
            <a:ext cx="140739" cy="160844"/>
          </a:xfrm>
          <a:custGeom>
            <a:avLst/>
            <a:gdLst/>
            <a:ahLst/>
            <a:cxnLst/>
            <a:rect l="l" t="t" r="r" b="b"/>
            <a:pathLst>
              <a:path w="140739" h="160844">
                <a:moveTo>
                  <a:pt x="106434" y="-3110"/>
                </a:moveTo>
                <a:cubicBezTo>
                  <a:pt x="110172" y="-408"/>
                  <a:pt x="111554" y="4492"/>
                  <a:pt x="109858" y="8765"/>
                </a:cubicBezTo>
                <a:lnTo>
                  <a:pt x="85229" y="70369"/>
                </a:lnTo>
                <a:lnTo>
                  <a:pt x="130686" y="70369"/>
                </a:lnTo>
                <a:cubicBezTo>
                  <a:pt x="134927" y="70369"/>
                  <a:pt x="138697" y="73008"/>
                  <a:pt x="140142" y="76998"/>
                </a:cubicBezTo>
                <a:cubicBezTo>
                  <a:pt x="141587" y="80988"/>
                  <a:pt x="140362" y="85449"/>
                  <a:pt x="137126" y="88150"/>
                </a:cubicBezTo>
                <a:lnTo>
                  <a:pt x="46651" y="163546"/>
                </a:lnTo>
                <a:cubicBezTo>
                  <a:pt x="43101" y="166499"/>
                  <a:pt x="38043" y="166656"/>
                  <a:pt x="34305" y="163954"/>
                </a:cubicBezTo>
                <a:cubicBezTo>
                  <a:pt x="30567" y="161253"/>
                  <a:pt x="29184" y="156352"/>
                  <a:pt x="30881" y="152080"/>
                </a:cubicBezTo>
                <a:lnTo>
                  <a:pt x="55510" y="90475"/>
                </a:lnTo>
                <a:lnTo>
                  <a:pt x="10053" y="90475"/>
                </a:lnTo>
                <a:cubicBezTo>
                  <a:pt x="5812" y="90475"/>
                  <a:pt x="2042" y="87836"/>
                  <a:pt x="597" y="83846"/>
                </a:cubicBezTo>
                <a:cubicBezTo>
                  <a:pt x="-848" y="79857"/>
                  <a:pt x="377" y="75396"/>
                  <a:pt x="3613" y="72694"/>
                </a:cubicBezTo>
                <a:lnTo>
                  <a:pt x="94088" y="-2702"/>
                </a:lnTo>
                <a:cubicBezTo>
                  <a:pt x="97638" y="-5655"/>
                  <a:pt x="102695" y="-5812"/>
                  <a:pt x="106434" y="-3110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57" name="Text 55"/>
          <p:cNvSpPr/>
          <p:nvPr/>
        </p:nvSpPr>
        <p:spPr>
          <a:xfrm>
            <a:off x="9404869" y="4159334"/>
            <a:ext cx="595124" cy="1930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3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Instantly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9010801" y="4545360"/>
            <a:ext cx="2670016" cy="386026"/>
          </a:xfrm>
          <a:custGeom>
            <a:avLst/>
            <a:gdLst/>
            <a:ahLst/>
            <a:cxnLst/>
            <a:rect l="l" t="t" r="r" b="b"/>
            <a:pathLst>
              <a:path w="2670016" h="386026">
                <a:moveTo>
                  <a:pt x="64339" y="0"/>
                </a:moveTo>
                <a:lnTo>
                  <a:pt x="2605677" y="0"/>
                </a:lnTo>
                <a:cubicBezTo>
                  <a:pt x="2641210" y="0"/>
                  <a:pt x="2670016" y="28806"/>
                  <a:pt x="2670016" y="64339"/>
                </a:cubicBezTo>
                <a:lnTo>
                  <a:pt x="2670016" y="321687"/>
                </a:lnTo>
                <a:cubicBezTo>
                  <a:pt x="2670016" y="357221"/>
                  <a:pt x="2641210" y="386026"/>
                  <a:pt x="2605677" y="386026"/>
                </a:cubicBezTo>
                <a:lnTo>
                  <a:pt x="64339" y="386026"/>
                </a:lnTo>
                <a:cubicBezTo>
                  <a:pt x="28806" y="386026"/>
                  <a:pt x="0" y="357221"/>
                  <a:pt x="0" y="321687"/>
                </a:cubicBezTo>
                <a:lnTo>
                  <a:pt x="0" y="64339"/>
                </a:lnTo>
                <a:cubicBezTo>
                  <a:pt x="0" y="28806"/>
                  <a:pt x="28806" y="0"/>
                  <a:pt x="64339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59" name="Shape 57"/>
          <p:cNvSpPr/>
          <p:nvPr/>
        </p:nvSpPr>
        <p:spPr>
          <a:xfrm>
            <a:off x="9137466" y="4657951"/>
            <a:ext cx="140739" cy="160844"/>
          </a:xfrm>
          <a:custGeom>
            <a:avLst/>
            <a:gdLst/>
            <a:ahLst/>
            <a:cxnLst/>
            <a:rect l="l" t="t" r="r" b="b"/>
            <a:pathLst>
              <a:path w="140739" h="160844">
                <a:moveTo>
                  <a:pt x="80422" y="50264"/>
                </a:moveTo>
                <a:lnTo>
                  <a:pt x="80422" y="80422"/>
                </a:lnTo>
                <a:lnTo>
                  <a:pt x="120633" y="80422"/>
                </a:lnTo>
                <a:lnTo>
                  <a:pt x="120633" y="50264"/>
                </a:lnTo>
                <a:lnTo>
                  <a:pt x="80422" y="50264"/>
                </a:lnTo>
                <a:close/>
                <a:moveTo>
                  <a:pt x="60317" y="50264"/>
                </a:moveTo>
                <a:lnTo>
                  <a:pt x="20106" y="50264"/>
                </a:lnTo>
                <a:lnTo>
                  <a:pt x="20106" y="80422"/>
                </a:lnTo>
                <a:lnTo>
                  <a:pt x="60317" y="80422"/>
                </a:lnTo>
                <a:lnTo>
                  <a:pt x="60317" y="50264"/>
                </a:lnTo>
                <a:close/>
                <a:moveTo>
                  <a:pt x="0" y="100528"/>
                </a:moveTo>
                <a:lnTo>
                  <a:pt x="0" y="30158"/>
                </a:lnTo>
                <a:cubicBezTo>
                  <a:pt x="0" y="19069"/>
                  <a:pt x="9016" y="10053"/>
                  <a:pt x="20106" y="10053"/>
                </a:cubicBezTo>
                <a:lnTo>
                  <a:pt x="120633" y="10053"/>
                </a:lnTo>
                <a:cubicBezTo>
                  <a:pt x="131723" y="10053"/>
                  <a:pt x="140739" y="19069"/>
                  <a:pt x="140739" y="30158"/>
                </a:cubicBezTo>
                <a:lnTo>
                  <a:pt x="140739" y="130686"/>
                </a:lnTo>
                <a:cubicBezTo>
                  <a:pt x="140739" y="141775"/>
                  <a:pt x="131723" y="150792"/>
                  <a:pt x="120633" y="150792"/>
                </a:cubicBezTo>
                <a:lnTo>
                  <a:pt x="20106" y="150792"/>
                </a:lnTo>
                <a:cubicBezTo>
                  <a:pt x="9016" y="150792"/>
                  <a:pt x="0" y="141775"/>
                  <a:pt x="0" y="130686"/>
                </a:cubicBezTo>
                <a:lnTo>
                  <a:pt x="0" y="100528"/>
                </a:lnTo>
                <a:close/>
                <a:moveTo>
                  <a:pt x="120633" y="100528"/>
                </a:moveTo>
                <a:lnTo>
                  <a:pt x="80422" y="100528"/>
                </a:lnTo>
                <a:lnTo>
                  <a:pt x="80422" y="130686"/>
                </a:lnTo>
                <a:lnTo>
                  <a:pt x="120633" y="130686"/>
                </a:lnTo>
                <a:lnTo>
                  <a:pt x="120633" y="100528"/>
                </a:lnTo>
                <a:close/>
                <a:moveTo>
                  <a:pt x="60317" y="130686"/>
                </a:moveTo>
                <a:lnTo>
                  <a:pt x="60317" y="100528"/>
                </a:lnTo>
                <a:lnTo>
                  <a:pt x="20106" y="100528"/>
                </a:lnTo>
                <a:lnTo>
                  <a:pt x="20106" y="130686"/>
                </a:lnTo>
                <a:lnTo>
                  <a:pt x="60317" y="130686"/>
                </a:ln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60" name="Text 58"/>
          <p:cNvSpPr/>
          <p:nvPr/>
        </p:nvSpPr>
        <p:spPr>
          <a:xfrm>
            <a:off x="9404869" y="4641867"/>
            <a:ext cx="965066" cy="1930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3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Google Sheets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9010801" y="5027893"/>
            <a:ext cx="2670016" cy="386026"/>
          </a:xfrm>
          <a:custGeom>
            <a:avLst/>
            <a:gdLst/>
            <a:ahLst/>
            <a:cxnLst/>
            <a:rect l="l" t="t" r="r" b="b"/>
            <a:pathLst>
              <a:path w="2670016" h="386026">
                <a:moveTo>
                  <a:pt x="64339" y="0"/>
                </a:moveTo>
                <a:lnTo>
                  <a:pt x="2605677" y="0"/>
                </a:lnTo>
                <a:cubicBezTo>
                  <a:pt x="2641210" y="0"/>
                  <a:pt x="2670016" y="28806"/>
                  <a:pt x="2670016" y="64339"/>
                </a:cubicBezTo>
                <a:lnTo>
                  <a:pt x="2670016" y="321687"/>
                </a:lnTo>
                <a:cubicBezTo>
                  <a:pt x="2670016" y="357221"/>
                  <a:pt x="2641210" y="386026"/>
                  <a:pt x="2605677" y="386026"/>
                </a:cubicBezTo>
                <a:lnTo>
                  <a:pt x="64339" y="386026"/>
                </a:lnTo>
                <a:cubicBezTo>
                  <a:pt x="28806" y="386026"/>
                  <a:pt x="0" y="357221"/>
                  <a:pt x="0" y="321687"/>
                </a:cubicBezTo>
                <a:lnTo>
                  <a:pt x="0" y="64339"/>
                </a:lnTo>
                <a:cubicBezTo>
                  <a:pt x="0" y="28806"/>
                  <a:pt x="28806" y="0"/>
                  <a:pt x="64339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62" name="Shape 60"/>
          <p:cNvSpPr/>
          <p:nvPr/>
        </p:nvSpPr>
        <p:spPr>
          <a:xfrm>
            <a:off x="9137466" y="5140484"/>
            <a:ext cx="140739" cy="160844"/>
          </a:xfrm>
          <a:custGeom>
            <a:avLst/>
            <a:gdLst/>
            <a:ahLst/>
            <a:cxnLst/>
            <a:rect l="l" t="t" r="r" b="b"/>
            <a:pathLst>
              <a:path w="140739" h="160844">
                <a:moveTo>
                  <a:pt x="140739" y="64652"/>
                </a:moveTo>
                <a:cubicBezTo>
                  <a:pt x="136089" y="67731"/>
                  <a:pt x="130749" y="70212"/>
                  <a:pt x="125188" y="72191"/>
                </a:cubicBezTo>
                <a:cubicBezTo>
                  <a:pt x="110423" y="77469"/>
                  <a:pt x="91040" y="80422"/>
                  <a:pt x="70369" y="80422"/>
                </a:cubicBezTo>
                <a:cubicBezTo>
                  <a:pt x="49698" y="80422"/>
                  <a:pt x="30284" y="77438"/>
                  <a:pt x="15550" y="72191"/>
                </a:cubicBezTo>
                <a:cubicBezTo>
                  <a:pt x="10021" y="70212"/>
                  <a:pt x="4649" y="67731"/>
                  <a:pt x="0" y="64652"/>
                </a:cubicBezTo>
                <a:lnTo>
                  <a:pt x="0" y="90475"/>
                </a:lnTo>
                <a:cubicBezTo>
                  <a:pt x="0" y="104360"/>
                  <a:pt x="31509" y="115607"/>
                  <a:pt x="70369" y="115607"/>
                </a:cubicBezTo>
                <a:cubicBezTo>
                  <a:pt x="109230" y="115607"/>
                  <a:pt x="140739" y="104360"/>
                  <a:pt x="140739" y="90475"/>
                </a:cubicBezTo>
                <a:lnTo>
                  <a:pt x="140739" y="64652"/>
                </a:lnTo>
                <a:close/>
                <a:moveTo>
                  <a:pt x="140739" y="40211"/>
                </a:moveTo>
                <a:lnTo>
                  <a:pt x="140739" y="25132"/>
                </a:lnTo>
                <a:cubicBezTo>
                  <a:pt x="140739" y="11247"/>
                  <a:pt x="109230" y="0"/>
                  <a:pt x="70369" y="0"/>
                </a:cubicBezTo>
                <a:cubicBezTo>
                  <a:pt x="31509" y="0"/>
                  <a:pt x="0" y="11247"/>
                  <a:pt x="0" y="25132"/>
                </a:cubicBezTo>
                <a:lnTo>
                  <a:pt x="0" y="40211"/>
                </a:lnTo>
                <a:cubicBezTo>
                  <a:pt x="0" y="54096"/>
                  <a:pt x="31509" y="65343"/>
                  <a:pt x="70369" y="65343"/>
                </a:cubicBezTo>
                <a:cubicBezTo>
                  <a:pt x="109230" y="65343"/>
                  <a:pt x="140739" y="54096"/>
                  <a:pt x="140739" y="40211"/>
                </a:cubicBezTo>
                <a:close/>
                <a:moveTo>
                  <a:pt x="125188" y="122455"/>
                </a:moveTo>
                <a:cubicBezTo>
                  <a:pt x="110455" y="127702"/>
                  <a:pt x="91072" y="130686"/>
                  <a:pt x="70369" y="130686"/>
                </a:cubicBezTo>
                <a:cubicBezTo>
                  <a:pt x="49667" y="130686"/>
                  <a:pt x="30284" y="127702"/>
                  <a:pt x="15550" y="122455"/>
                </a:cubicBezTo>
                <a:cubicBezTo>
                  <a:pt x="10021" y="120476"/>
                  <a:pt x="4649" y="117994"/>
                  <a:pt x="0" y="114916"/>
                </a:cubicBezTo>
                <a:lnTo>
                  <a:pt x="0" y="135712"/>
                </a:lnTo>
                <a:cubicBezTo>
                  <a:pt x="0" y="149598"/>
                  <a:pt x="31509" y="160844"/>
                  <a:pt x="70369" y="160844"/>
                </a:cubicBezTo>
                <a:cubicBezTo>
                  <a:pt x="109230" y="160844"/>
                  <a:pt x="140739" y="149598"/>
                  <a:pt x="140739" y="135712"/>
                </a:cubicBezTo>
                <a:lnTo>
                  <a:pt x="140739" y="114916"/>
                </a:lnTo>
                <a:cubicBezTo>
                  <a:pt x="136089" y="117994"/>
                  <a:pt x="130749" y="120476"/>
                  <a:pt x="125188" y="122455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63" name="Text 61"/>
          <p:cNvSpPr/>
          <p:nvPr/>
        </p:nvSpPr>
        <p:spPr>
          <a:xfrm>
            <a:off x="9404869" y="5124400"/>
            <a:ext cx="836391" cy="1930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3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Airtable / DB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9010801" y="5510426"/>
            <a:ext cx="2670016" cy="386026"/>
          </a:xfrm>
          <a:custGeom>
            <a:avLst/>
            <a:gdLst/>
            <a:ahLst/>
            <a:cxnLst/>
            <a:rect l="l" t="t" r="r" b="b"/>
            <a:pathLst>
              <a:path w="2670016" h="386026">
                <a:moveTo>
                  <a:pt x="64339" y="0"/>
                </a:moveTo>
                <a:lnTo>
                  <a:pt x="2605677" y="0"/>
                </a:lnTo>
                <a:cubicBezTo>
                  <a:pt x="2641210" y="0"/>
                  <a:pt x="2670016" y="28806"/>
                  <a:pt x="2670016" y="64339"/>
                </a:cubicBezTo>
                <a:lnTo>
                  <a:pt x="2670016" y="321687"/>
                </a:lnTo>
                <a:cubicBezTo>
                  <a:pt x="2670016" y="357221"/>
                  <a:pt x="2641210" y="386026"/>
                  <a:pt x="2605677" y="386026"/>
                </a:cubicBezTo>
                <a:lnTo>
                  <a:pt x="64339" y="386026"/>
                </a:lnTo>
                <a:cubicBezTo>
                  <a:pt x="28806" y="386026"/>
                  <a:pt x="0" y="357221"/>
                  <a:pt x="0" y="321687"/>
                </a:cubicBezTo>
                <a:lnTo>
                  <a:pt x="0" y="64339"/>
                </a:lnTo>
                <a:cubicBezTo>
                  <a:pt x="0" y="28806"/>
                  <a:pt x="28806" y="0"/>
                  <a:pt x="64339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65" name="Shape 63"/>
          <p:cNvSpPr/>
          <p:nvPr/>
        </p:nvSpPr>
        <p:spPr>
          <a:xfrm>
            <a:off x="9127413" y="5623017"/>
            <a:ext cx="160844" cy="160844"/>
          </a:xfrm>
          <a:custGeom>
            <a:avLst/>
            <a:gdLst/>
            <a:ahLst/>
            <a:cxnLst/>
            <a:rect l="l" t="t" r="r" b="b"/>
            <a:pathLst>
              <a:path w="160844" h="160844">
                <a:moveTo>
                  <a:pt x="15079" y="20106"/>
                </a:moveTo>
                <a:cubicBezTo>
                  <a:pt x="6754" y="20106"/>
                  <a:pt x="0" y="26860"/>
                  <a:pt x="0" y="35185"/>
                </a:cubicBezTo>
                <a:cubicBezTo>
                  <a:pt x="0" y="39928"/>
                  <a:pt x="2230" y="44389"/>
                  <a:pt x="6032" y="47248"/>
                </a:cubicBezTo>
                <a:lnTo>
                  <a:pt x="71375" y="96255"/>
                </a:lnTo>
                <a:cubicBezTo>
                  <a:pt x="76747" y="100276"/>
                  <a:pt x="84098" y="100276"/>
                  <a:pt x="89470" y="96255"/>
                </a:cubicBezTo>
                <a:lnTo>
                  <a:pt x="154813" y="47248"/>
                </a:lnTo>
                <a:cubicBezTo>
                  <a:pt x="158614" y="44389"/>
                  <a:pt x="160844" y="39928"/>
                  <a:pt x="160844" y="35185"/>
                </a:cubicBezTo>
                <a:cubicBezTo>
                  <a:pt x="160844" y="26860"/>
                  <a:pt x="154090" y="20106"/>
                  <a:pt x="145765" y="20106"/>
                </a:cubicBezTo>
                <a:lnTo>
                  <a:pt x="15079" y="20106"/>
                </a:lnTo>
                <a:close/>
                <a:moveTo>
                  <a:pt x="0" y="61573"/>
                </a:moveTo>
                <a:lnTo>
                  <a:pt x="0" y="120633"/>
                </a:lnTo>
                <a:cubicBezTo>
                  <a:pt x="0" y="131723"/>
                  <a:pt x="9016" y="140739"/>
                  <a:pt x="20106" y="140739"/>
                </a:cubicBezTo>
                <a:lnTo>
                  <a:pt x="140739" y="140739"/>
                </a:lnTo>
                <a:cubicBezTo>
                  <a:pt x="151828" y="140739"/>
                  <a:pt x="160844" y="131723"/>
                  <a:pt x="160844" y="120633"/>
                </a:cubicBezTo>
                <a:lnTo>
                  <a:pt x="160844" y="61573"/>
                </a:lnTo>
                <a:lnTo>
                  <a:pt x="98517" y="108319"/>
                </a:lnTo>
                <a:cubicBezTo>
                  <a:pt x="87805" y="116361"/>
                  <a:pt x="73040" y="116361"/>
                  <a:pt x="62327" y="108319"/>
                </a:cubicBezTo>
                <a:lnTo>
                  <a:pt x="0" y="61573"/>
                </a:ln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66" name="Text 64"/>
          <p:cNvSpPr/>
          <p:nvPr/>
        </p:nvSpPr>
        <p:spPr>
          <a:xfrm>
            <a:off x="9404869" y="5606933"/>
            <a:ext cx="884644" cy="1930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3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Gmail / SMTP</a:t>
            </a:r>
            <a:endParaRPr lang="en-US" sz="1600" dirty="0"/>
          </a:p>
        </p:txBody>
      </p:sp>
      <p:sp>
        <p:nvSpPr>
          <p:cNvPr id="67" name="Shape 65"/>
          <p:cNvSpPr/>
          <p:nvPr/>
        </p:nvSpPr>
        <p:spPr>
          <a:xfrm>
            <a:off x="9010801" y="5992959"/>
            <a:ext cx="2670016" cy="386026"/>
          </a:xfrm>
          <a:custGeom>
            <a:avLst/>
            <a:gdLst/>
            <a:ahLst/>
            <a:cxnLst/>
            <a:rect l="l" t="t" r="r" b="b"/>
            <a:pathLst>
              <a:path w="2670016" h="386026">
                <a:moveTo>
                  <a:pt x="64339" y="0"/>
                </a:moveTo>
                <a:lnTo>
                  <a:pt x="2605677" y="0"/>
                </a:lnTo>
                <a:cubicBezTo>
                  <a:pt x="2641210" y="0"/>
                  <a:pt x="2670016" y="28806"/>
                  <a:pt x="2670016" y="64339"/>
                </a:cubicBezTo>
                <a:lnTo>
                  <a:pt x="2670016" y="321687"/>
                </a:lnTo>
                <a:cubicBezTo>
                  <a:pt x="2670016" y="357221"/>
                  <a:pt x="2641210" y="386026"/>
                  <a:pt x="2605677" y="386026"/>
                </a:cubicBezTo>
                <a:lnTo>
                  <a:pt x="64339" y="386026"/>
                </a:lnTo>
                <a:cubicBezTo>
                  <a:pt x="28806" y="386026"/>
                  <a:pt x="0" y="357221"/>
                  <a:pt x="0" y="321687"/>
                </a:cubicBezTo>
                <a:lnTo>
                  <a:pt x="0" y="64339"/>
                </a:lnTo>
                <a:cubicBezTo>
                  <a:pt x="0" y="28806"/>
                  <a:pt x="28806" y="0"/>
                  <a:pt x="64339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68" name="Shape 66"/>
          <p:cNvSpPr/>
          <p:nvPr/>
        </p:nvSpPr>
        <p:spPr>
          <a:xfrm>
            <a:off x="9117360" y="6105550"/>
            <a:ext cx="180950" cy="160844"/>
          </a:xfrm>
          <a:custGeom>
            <a:avLst/>
            <a:gdLst/>
            <a:ahLst/>
            <a:cxnLst/>
            <a:rect l="l" t="t" r="r" b="b"/>
            <a:pathLst>
              <a:path w="180950" h="160844">
                <a:moveTo>
                  <a:pt x="113345" y="377"/>
                </a:moveTo>
                <a:cubicBezTo>
                  <a:pt x="108004" y="-1162"/>
                  <a:pt x="102444" y="1948"/>
                  <a:pt x="100905" y="7288"/>
                </a:cubicBezTo>
                <a:lnTo>
                  <a:pt x="60694" y="148027"/>
                </a:lnTo>
                <a:cubicBezTo>
                  <a:pt x="59154" y="153368"/>
                  <a:pt x="62264" y="158928"/>
                  <a:pt x="67605" y="160467"/>
                </a:cubicBezTo>
                <a:cubicBezTo>
                  <a:pt x="72945" y="162007"/>
                  <a:pt x="78506" y="158897"/>
                  <a:pt x="80045" y="153556"/>
                </a:cubicBezTo>
                <a:lnTo>
                  <a:pt x="120256" y="12817"/>
                </a:lnTo>
                <a:cubicBezTo>
                  <a:pt x="121796" y="7477"/>
                  <a:pt x="118686" y="1916"/>
                  <a:pt x="113345" y="377"/>
                </a:cubicBezTo>
                <a:close/>
                <a:moveTo>
                  <a:pt x="133639" y="43133"/>
                </a:moveTo>
                <a:cubicBezTo>
                  <a:pt x="129712" y="47060"/>
                  <a:pt x="129712" y="53437"/>
                  <a:pt x="133639" y="57364"/>
                </a:cubicBezTo>
                <a:lnTo>
                  <a:pt x="156698" y="80422"/>
                </a:lnTo>
                <a:lnTo>
                  <a:pt x="133639" y="103481"/>
                </a:lnTo>
                <a:cubicBezTo>
                  <a:pt x="129712" y="107408"/>
                  <a:pt x="129712" y="113785"/>
                  <a:pt x="133639" y="117712"/>
                </a:cubicBezTo>
                <a:cubicBezTo>
                  <a:pt x="137566" y="121639"/>
                  <a:pt x="143943" y="121639"/>
                  <a:pt x="147870" y="117712"/>
                </a:cubicBezTo>
                <a:lnTo>
                  <a:pt x="178028" y="87553"/>
                </a:lnTo>
                <a:cubicBezTo>
                  <a:pt x="181955" y="83626"/>
                  <a:pt x="181955" y="77249"/>
                  <a:pt x="178028" y="73322"/>
                </a:cubicBezTo>
                <a:lnTo>
                  <a:pt x="147870" y="43164"/>
                </a:lnTo>
                <a:cubicBezTo>
                  <a:pt x="143943" y="39237"/>
                  <a:pt x="137566" y="39237"/>
                  <a:pt x="133639" y="43164"/>
                </a:cubicBezTo>
                <a:close/>
                <a:moveTo>
                  <a:pt x="47342" y="43133"/>
                </a:moveTo>
                <a:cubicBezTo>
                  <a:pt x="43415" y="39206"/>
                  <a:pt x="37038" y="39206"/>
                  <a:pt x="33111" y="43133"/>
                </a:cubicBezTo>
                <a:lnTo>
                  <a:pt x="2953" y="73291"/>
                </a:lnTo>
                <a:cubicBezTo>
                  <a:pt x="-974" y="77218"/>
                  <a:pt x="-974" y="83595"/>
                  <a:pt x="2953" y="87522"/>
                </a:cubicBezTo>
                <a:lnTo>
                  <a:pt x="33111" y="117680"/>
                </a:lnTo>
                <a:cubicBezTo>
                  <a:pt x="37038" y="121607"/>
                  <a:pt x="43415" y="121607"/>
                  <a:pt x="47342" y="117680"/>
                </a:cubicBezTo>
                <a:cubicBezTo>
                  <a:pt x="51269" y="113753"/>
                  <a:pt x="51269" y="107376"/>
                  <a:pt x="47342" y="103449"/>
                </a:cubicBezTo>
                <a:lnTo>
                  <a:pt x="24284" y="80422"/>
                </a:lnTo>
                <a:lnTo>
                  <a:pt x="47311" y="57364"/>
                </a:lnTo>
                <a:cubicBezTo>
                  <a:pt x="51238" y="53437"/>
                  <a:pt x="51238" y="47060"/>
                  <a:pt x="47311" y="43133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69" name="Text 67"/>
          <p:cNvSpPr/>
          <p:nvPr/>
        </p:nvSpPr>
        <p:spPr>
          <a:xfrm>
            <a:off x="9404869" y="6089466"/>
            <a:ext cx="715757" cy="1930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3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Webhooks</a:t>
            </a:r>
            <a:endParaRPr lang="en-US" sz="1600" dirty="0"/>
          </a:p>
        </p:txBody>
      </p:sp>
      <p:sp>
        <p:nvSpPr>
          <p:cNvPr id="70" name="Text 68"/>
          <p:cNvSpPr/>
          <p:nvPr/>
        </p:nvSpPr>
        <p:spPr>
          <a:xfrm>
            <a:off x="8982653" y="7451616"/>
            <a:ext cx="2726311" cy="1608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87" dirty="0">
                <a:solidFill>
                  <a:srgbClr val="FFFFFF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+ many more via API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50345" y="429172"/>
            <a:ext cx="52552" cy="52552"/>
          </a:xfrm>
          <a:custGeom>
            <a:avLst/>
            <a:gdLst/>
            <a:ahLst/>
            <a:cxnLst/>
            <a:rect l="l" t="t" r="r" b="b"/>
            <a:pathLst>
              <a:path w="52552" h="52552">
                <a:moveTo>
                  <a:pt x="26276" y="0"/>
                </a:moveTo>
                <a:lnTo>
                  <a:pt x="26276" y="0"/>
                </a:lnTo>
                <a:cubicBezTo>
                  <a:pt x="40778" y="0"/>
                  <a:pt x="52552" y="11774"/>
                  <a:pt x="52552" y="26276"/>
                </a:cubicBezTo>
                <a:lnTo>
                  <a:pt x="52552" y="26276"/>
                </a:lnTo>
                <a:cubicBezTo>
                  <a:pt x="52552" y="40778"/>
                  <a:pt x="40778" y="52552"/>
                  <a:pt x="26276" y="52552"/>
                </a:cubicBezTo>
                <a:lnTo>
                  <a:pt x="26276" y="52552"/>
                </a:lnTo>
                <a:cubicBezTo>
                  <a:pt x="11774" y="52552"/>
                  <a:pt x="0" y="40778"/>
                  <a:pt x="0" y="26276"/>
                </a:cubicBezTo>
                <a:lnTo>
                  <a:pt x="0" y="26276"/>
                </a:lnTo>
                <a:cubicBezTo>
                  <a:pt x="0" y="11774"/>
                  <a:pt x="11774" y="0"/>
                  <a:pt x="26276" y="0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3" name="Text 1"/>
          <p:cNvSpPr/>
          <p:nvPr/>
        </p:nvSpPr>
        <p:spPr>
          <a:xfrm>
            <a:off x="472966" y="350345"/>
            <a:ext cx="1287517" cy="2102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3" b="1" spc="55" kern="0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Quality Layer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50345" y="630621"/>
            <a:ext cx="11701517" cy="4204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310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What We Add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50345" y="1121103"/>
            <a:ext cx="11578897" cy="2452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79" dirty="0">
                <a:solidFill>
                  <a:srgbClr val="64748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Four layers of intelligence that transform raw leads into revenue-ready data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53848" y="1580055"/>
            <a:ext cx="5630041" cy="2652110"/>
          </a:xfrm>
          <a:custGeom>
            <a:avLst/>
            <a:gdLst/>
            <a:ahLst/>
            <a:cxnLst/>
            <a:rect l="l" t="t" r="r" b="b"/>
            <a:pathLst>
              <a:path w="5630041" h="2652110">
                <a:moveTo>
                  <a:pt x="140138" y="0"/>
                </a:moveTo>
                <a:lnTo>
                  <a:pt x="5489904" y="0"/>
                </a:lnTo>
                <a:cubicBezTo>
                  <a:pt x="5567248" y="0"/>
                  <a:pt x="5630041" y="62794"/>
                  <a:pt x="5630041" y="140138"/>
                </a:cubicBezTo>
                <a:lnTo>
                  <a:pt x="5630041" y="2511973"/>
                </a:lnTo>
                <a:cubicBezTo>
                  <a:pt x="5630041" y="2589369"/>
                  <a:pt x="5567300" y="2652110"/>
                  <a:pt x="5489904" y="2652110"/>
                </a:cubicBezTo>
                <a:lnTo>
                  <a:pt x="140138" y="2652110"/>
                </a:lnTo>
                <a:cubicBezTo>
                  <a:pt x="62794" y="2652110"/>
                  <a:pt x="0" y="2589317"/>
                  <a:pt x="0" y="2511973"/>
                </a:cubicBezTo>
                <a:lnTo>
                  <a:pt x="0" y="140138"/>
                </a:lnTo>
                <a:cubicBezTo>
                  <a:pt x="0" y="62794"/>
                  <a:pt x="62794" y="0"/>
                  <a:pt x="140138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2E8F0"/>
            </a:solidFill>
            <a:prstDash val="solid"/>
          </a:ln>
          <a:effectLst>
            <a:outerShdw sx="100000" sy="100000" kx="0" ky="0" algn="bl" rotWithShape="0" blurRad="131379" dist="87586" dir="5400000">
              <a:srgbClr val="000000">
                <a:alpha val="10196"/>
              </a:srgbClr>
            </a:outerShdw>
          </a:effectLst>
        </p:spPr>
      </p:sp>
      <p:sp>
        <p:nvSpPr>
          <p:cNvPr id="7" name="Shape 5"/>
          <p:cNvSpPr/>
          <p:nvPr/>
        </p:nvSpPr>
        <p:spPr>
          <a:xfrm>
            <a:off x="567559" y="1793766"/>
            <a:ext cx="490483" cy="490483"/>
          </a:xfrm>
          <a:custGeom>
            <a:avLst/>
            <a:gdLst/>
            <a:ahLst/>
            <a:cxnLst/>
            <a:rect l="l" t="t" r="r" b="b"/>
            <a:pathLst>
              <a:path w="490483" h="490483">
                <a:moveTo>
                  <a:pt x="105106" y="0"/>
                </a:moveTo>
                <a:lnTo>
                  <a:pt x="385377" y="0"/>
                </a:lnTo>
                <a:cubicBezTo>
                  <a:pt x="443425" y="0"/>
                  <a:pt x="490483" y="47057"/>
                  <a:pt x="490483" y="105106"/>
                </a:cubicBezTo>
                <a:lnTo>
                  <a:pt x="490483" y="385377"/>
                </a:lnTo>
                <a:cubicBezTo>
                  <a:pt x="490483" y="443425"/>
                  <a:pt x="443425" y="490483"/>
                  <a:pt x="385377" y="490483"/>
                </a:cubicBezTo>
                <a:lnTo>
                  <a:pt x="105106" y="490483"/>
                </a:lnTo>
                <a:cubicBezTo>
                  <a:pt x="47057" y="490483"/>
                  <a:pt x="0" y="443425"/>
                  <a:pt x="0" y="385377"/>
                </a:cubicBezTo>
                <a:lnTo>
                  <a:pt x="0" y="105106"/>
                </a:lnTo>
                <a:cubicBezTo>
                  <a:pt x="0" y="47096"/>
                  <a:pt x="47096" y="0"/>
                  <a:pt x="105106" y="0"/>
                </a:cubicBezTo>
                <a:close/>
              </a:path>
            </a:pathLst>
          </a:custGeom>
          <a:solidFill>
            <a:srgbClr val="22C55E">
              <a:alpha val="10196"/>
            </a:srgbClr>
          </a:solidFill>
          <a:ln/>
        </p:spPr>
      </p:sp>
      <p:sp>
        <p:nvSpPr>
          <p:cNvPr id="8" name="Shape 6"/>
          <p:cNvSpPr/>
          <p:nvPr/>
        </p:nvSpPr>
        <p:spPr>
          <a:xfrm>
            <a:off x="707697" y="1933904"/>
            <a:ext cx="210207" cy="210207"/>
          </a:xfrm>
          <a:custGeom>
            <a:avLst/>
            <a:gdLst/>
            <a:ahLst/>
            <a:cxnLst/>
            <a:rect l="l" t="t" r="r" b="b"/>
            <a:pathLst>
              <a:path w="210207" h="210207">
                <a:moveTo>
                  <a:pt x="27056" y="93813"/>
                </a:moveTo>
                <a:cubicBezTo>
                  <a:pt x="32516" y="55631"/>
                  <a:pt x="65402" y="26276"/>
                  <a:pt x="105103" y="26276"/>
                </a:cubicBezTo>
                <a:cubicBezTo>
                  <a:pt x="126863" y="26276"/>
                  <a:pt x="146570" y="35103"/>
                  <a:pt x="160858" y="49349"/>
                </a:cubicBezTo>
                <a:cubicBezTo>
                  <a:pt x="160940" y="49431"/>
                  <a:pt x="161022" y="49514"/>
                  <a:pt x="161104" y="49596"/>
                </a:cubicBezTo>
                <a:lnTo>
                  <a:pt x="164224" y="52552"/>
                </a:lnTo>
                <a:lnTo>
                  <a:pt x="144558" y="52552"/>
                </a:lnTo>
                <a:cubicBezTo>
                  <a:pt x="137291" y="52552"/>
                  <a:pt x="131420" y="58423"/>
                  <a:pt x="131420" y="65690"/>
                </a:cubicBezTo>
                <a:cubicBezTo>
                  <a:pt x="131420" y="72957"/>
                  <a:pt x="137291" y="78828"/>
                  <a:pt x="144558" y="78828"/>
                </a:cubicBezTo>
                <a:lnTo>
                  <a:pt x="197110" y="78828"/>
                </a:lnTo>
                <a:cubicBezTo>
                  <a:pt x="204377" y="78828"/>
                  <a:pt x="210248" y="72957"/>
                  <a:pt x="210248" y="65690"/>
                </a:cubicBezTo>
                <a:lnTo>
                  <a:pt x="210248" y="13138"/>
                </a:lnTo>
                <a:cubicBezTo>
                  <a:pt x="210248" y="5871"/>
                  <a:pt x="204377" y="0"/>
                  <a:pt x="197110" y="0"/>
                </a:cubicBezTo>
                <a:cubicBezTo>
                  <a:pt x="189843" y="0"/>
                  <a:pt x="183972" y="5871"/>
                  <a:pt x="183972" y="13138"/>
                </a:cubicBezTo>
                <a:lnTo>
                  <a:pt x="183972" y="35062"/>
                </a:lnTo>
                <a:lnTo>
                  <a:pt x="179333" y="30669"/>
                </a:lnTo>
                <a:cubicBezTo>
                  <a:pt x="160324" y="11742"/>
                  <a:pt x="134048" y="0"/>
                  <a:pt x="105103" y="0"/>
                </a:cubicBezTo>
                <a:cubicBezTo>
                  <a:pt x="52141" y="0"/>
                  <a:pt x="8334" y="39167"/>
                  <a:pt x="1067" y="90118"/>
                </a:cubicBezTo>
                <a:cubicBezTo>
                  <a:pt x="41" y="97303"/>
                  <a:pt x="5009" y="103954"/>
                  <a:pt x="12194" y="104980"/>
                </a:cubicBezTo>
                <a:cubicBezTo>
                  <a:pt x="19378" y="106007"/>
                  <a:pt x="26030" y="100998"/>
                  <a:pt x="27056" y="93854"/>
                </a:cubicBezTo>
                <a:close/>
                <a:moveTo>
                  <a:pt x="209139" y="120089"/>
                </a:moveTo>
                <a:cubicBezTo>
                  <a:pt x="210166" y="112904"/>
                  <a:pt x="205157" y="106253"/>
                  <a:pt x="198013" y="105227"/>
                </a:cubicBezTo>
                <a:cubicBezTo>
                  <a:pt x="190870" y="104200"/>
                  <a:pt x="184177" y="109209"/>
                  <a:pt x="183151" y="116353"/>
                </a:cubicBezTo>
                <a:cubicBezTo>
                  <a:pt x="177691" y="154535"/>
                  <a:pt x="144805" y="183890"/>
                  <a:pt x="105103" y="183890"/>
                </a:cubicBezTo>
                <a:cubicBezTo>
                  <a:pt x="83344" y="183890"/>
                  <a:pt x="63637" y="175063"/>
                  <a:pt x="49349" y="160816"/>
                </a:cubicBezTo>
                <a:cubicBezTo>
                  <a:pt x="49267" y="160734"/>
                  <a:pt x="49185" y="160652"/>
                  <a:pt x="49103" y="160570"/>
                </a:cubicBezTo>
                <a:lnTo>
                  <a:pt x="45983" y="157614"/>
                </a:lnTo>
                <a:lnTo>
                  <a:pt x="65649" y="157614"/>
                </a:lnTo>
                <a:cubicBezTo>
                  <a:pt x="72916" y="157614"/>
                  <a:pt x="78787" y="151743"/>
                  <a:pt x="78787" y="144476"/>
                </a:cubicBezTo>
                <a:cubicBezTo>
                  <a:pt x="78787" y="137209"/>
                  <a:pt x="72916" y="131338"/>
                  <a:pt x="65649" y="131338"/>
                </a:cubicBezTo>
                <a:lnTo>
                  <a:pt x="13138" y="131379"/>
                </a:lnTo>
                <a:cubicBezTo>
                  <a:pt x="9648" y="131379"/>
                  <a:pt x="6282" y="132775"/>
                  <a:pt x="3818" y="135280"/>
                </a:cubicBezTo>
                <a:cubicBezTo>
                  <a:pt x="1355" y="137784"/>
                  <a:pt x="-41" y="141110"/>
                  <a:pt x="0" y="144640"/>
                </a:cubicBezTo>
                <a:lnTo>
                  <a:pt x="411" y="196782"/>
                </a:lnTo>
                <a:cubicBezTo>
                  <a:pt x="452" y="204048"/>
                  <a:pt x="6405" y="209878"/>
                  <a:pt x="13672" y="209796"/>
                </a:cubicBezTo>
                <a:cubicBezTo>
                  <a:pt x="20939" y="209714"/>
                  <a:pt x="26769" y="203802"/>
                  <a:pt x="26686" y="196535"/>
                </a:cubicBezTo>
                <a:lnTo>
                  <a:pt x="26522" y="175391"/>
                </a:lnTo>
                <a:lnTo>
                  <a:pt x="30915" y="179538"/>
                </a:lnTo>
                <a:cubicBezTo>
                  <a:pt x="49924" y="198465"/>
                  <a:pt x="76159" y="210207"/>
                  <a:pt x="105103" y="210207"/>
                </a:cubicBezTo>
                <a:cubicBezTo>
                  <a:pt x="158066" y="210207"/>
                  <a:pt x="201873" y="171039"/>
                  <a:pt x="209139" y="120089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9" name="Text 7"/>
          <p:cNvSpPr/>
          <p:nvPr/>
        </p:nvSpPr>
        <p:spPr>
          <a:xfrm>
            <a:off x="1198179" y="1793766"/>
            <a:ext cx="4677103" cy="2802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55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Validation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198179" y="2144002"/>
            <a:ext cx="4642069" cy="4554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03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Real-time checks ensure every lead meets quality standards before entering your system.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92740" y="2907424"/>
            <a:ext cx="107293" cy="122621"/>
          </a:xfrm>
          <a:custGeom>
            <a:avLst/>
            <a:gdLst/>
            <a:ahLst/>
            <a:cxnLst/>
            <a:rect l="l" t="t" r="r" b="b"/>
            <a:pathLst>
              <a:path w="107293" h="122621">
                <a:moveTo>
                  <a:pt x="104132" y="16788"/>
                </a:moveTo>
                <a:cubicBezTo>
                  <a:pt x="107557" y="19279"/>
                  <a:pt x="108323" y="24069"/>
                  <a:pt x="105832" y="27494"/>
                </a:cubicBezTo>
                <a:lnTo>
                  <a:pt x="44522" y="111796"/>
                </a:lnTo>
                <a:cubicBezTo>
                  <a:pt x="43205" y="113616"/>
                  <a:pt x="41169" y="114741"/>
                  <a:pt x="38918" y="114933"/>
                </a:cubicBezTo>
                <a:cubicBezTo>
                  <a:pt x="36666" y="115125"/>
                  <a:pt x="34487" y="114286"/>
                  <a:pt x="32906" y="112706"/>
                </a:cubicBezTo>
                <a:lnTo>
                  <a:pt x="2251" y="82050"/>
                </a:lnTo>
                <a:cubicBezTo>
                  <a:pt x="-742" y="79057"/>
                  <a:pt x="-742" y="74195"/>
                  <a:pt x="2251" y="71201"/>
                </a:cubicBezTo>
                <a:cubicBezTo>
                  <a:pt x="5245" y="68208"/>
                  <a:pt x="10107" y="68208"/>
                  <a:pt x="13100" y="71201"/>
                </a:cubicBezTo>
                <a:lnTo>
                  <a:pt x="37409" y="95510"/>
                </a:lnTo>
                <a:lnTo>
                  <a:pt x="93450" y="18465"/>
                </a:lnTo>
                <a:cubicBezTo>
                  <a:pt x="95941" y="15040"/>
                  <a:pt x="100731" y="14274"/>
                  <a:pt x="104156" y="16765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12" name="Text 10"/>
          <p:cNvSpPr/>
          <p:nvPr/>
        </p:nvSpPr>
        <p:spPr>
          <a:xfrm>
            <a:off x="812800" y="2801007"/>
            <a:ext cx="2299415" cy="2102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3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Email format &amp; domain verification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92740" y="3222734"/>
            <a:ext cx="107293" cy="122621"/>
          </a:xfrm>
          <a:custGeom>
            <a:avLst/>
            <a:gdLst/>
            <a:ahLst/>
            <a:cxnLst/>
            <a:rect l="l" t="t" r="r" b="b"/>
            <a:pathLst>
              <a:path w="107293" h="122621">
                <a:moveTo>
                  <a:pt x="104132" y="16788"/>
                </a:moveTo>
                <a:cubicBezTo>
                  <a:pt x="107557" y="19279"/>
                  <a:pt x="108323" y="24069"/>
                  <a:pt x="105832" y="27494"/>
                </a:cubicBezTo>
                <a:lnTo>
                  <a:pt x="44522" y="111796"/>
                </a:lnTo>
                <a:cubicBezTo>
                  <a:pt x="43205" y="113616"/>
                  <a:pt x="41169" y="114741"/>
                  <a:pt x="38918" y="114933"/>
                </a:cubicBezTo>
                <a:cubicBezTo>
                  <a:pt x="36666" y="115125"/>
                  <a:pt x="34487" y="114286"/>
                  <a:pt x="32906" y="112706"/>
                </a:cubicBezTo>
                <a:lnTo>
                  <a:pt x="2251" y="82050"/>
                </a:lnTo>
                <a:cubicBezTo>
                  <a:pt x="-742" y="79057"/>
                  <a:pt x="-742" y="74195"/>
                  <a:pt x="2251" y="71201"/>
                </a:cubicBezTo>
                <a:cubicBezTo>
                  <a:pt x="5245" y="68208"/>
                  <a:pt x="10107" y="68208"/>
                  <a:pt x="13100" y="71201"/>
                </a:cubicBezTo>
                <a:lnTo>
                  <a:pt x="37409" y="95510"/>
                </a:lnTo>
                <a:lnTo>
                  <a:pt x="93450" y="18465"/>
                </a:lnTo>
                <a:cubicBezTo>
                  <a:pt x="95941" y="15040"/>
                  <a:pt x="100731" y="14274"/>
                  <a:pt x="104156" y="16765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14" name="Text 12"/>
          <p:cNvSpPr/>
          <p:nvPr/>
        </p:nvSpPr>
        <p:spPr>
          <a:xfrm>
            <a:off x="812800" y="3117631"/>
            <a:ext cx="1620345" cy="2102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3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Phone number validation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92740" y="3538044"/>
            <a:ext cx="107293" cy="122621"/>
          </a:xfrm>
          <a:custGeom>
            <a:avLst/>
            <a:gdLst/>
            <a:ahLst/>
            <a:cxnLst/>
            <a:rect l="l" t="t" r="r" b="b"/>
            <a:pathLst>
              <a:path w="107293" h="122621">
                <a:moveTo>
                  <a:pt x="104132" y="16788"/>
                </a:moveTo>
                <a:cubicBezTo>
                  <a:pt x="107557" y="19279"/>
                  <a:pt x="108323" y="24069"/>
                  <a:pt x="105832" y="27494"/>
                </a:cubicBezTo>
                <a:lnTo>
                  <a:pt x="44522" y="111796"/>
                </a:lnTo>
                <a:cubicBezTo>
                  <a:pt x="43205" y="113616"/>
                  <a:pt x="41169" y="114741"/>
                  <a:pt x="38918" y="114933"/>
                </a:cubicBezTo>
                <a:cubicBezTo>
                  <a:pt x="36666" y="115125"/>
                  <a:pt x="34487" y="114286"/>
                  <a:pt x="32906" y="112706"/>
                </a:cubicBezTo>
                <a:lnTo>
                  <a:pt x="2251" y="82050"/>
                </a:lnTo>
                <a:cubicBezTo>
                  <a:pt x="-742" y="79057"/>
                  <a:pt x="-742" y="74195"/>
                  <a:pt x="2251" y="71201"/>
                </a:cubicBezTo>
                <a:cubicBezTo>
                  <a:pt x="5245" y="68208"/>
                  <a:pt x="10107" y="68208"/>
                  <a:pt x="13100" y="71201"/>
                </a:cubicBezTo>
                <a:lnTo>
                  <a:pt x="37409" y="95510"/>
                </a:lnTo>
                <a:lnTo>
                  <a:pt x="93450" y="18465"/>
                </a:lnTo>
                <a:cubicBezTo>
                  <a:pt x="95941" y="15040"/>
                  <a:pt x="100731" y="14274"/>
                  <a:pt x="104156" y="16765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16" name="Text 14"/>
          <p:cNvSpPr/>
          <p:nvPr/>
        </p:nvSpPr>
        <p:spPr>
          <a:xfrm>
            <a:off x="840828" y="3432941"/>
            <a:ext cx="1839310" cy="2102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3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Required field completeness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92740" y="3853355"/>
            <a:ext cx="107293" cy="122621"/>
          </a:xfrm>
          <a:custGeom>
            <a:avLst/>
            <a:gdLst/>
            <a:ahLst/>
            <a:cxnLst/>
            <a:rect l="l" t="t" r="r" b="b"/>
            <a:pathLst>
              <a:path w="107293" h="122621">
                <a:moveTo>
                  <a:pt x="104132" y="16788"/>
                </a:moveTo>
                <a:cubicBezTo>
                  <a:pt x="107557" y="19279"/>
                  <a:pt x="108323" y="24069"/>
                  <a:pt x="105832" y="27494"/>
                </a:cubicBezTo>
                <a:lnTo>
                  <a:pt x="44522" y="111796"/>
                </a:lnTo>
                <a:cubicBezTo>
                  <a:pt x="43205" y="113616"/>
                  <a:pt x="41169" y="114741"/>
                  <a:pt x="38918" y="114933"/>
                </a:cubicBezTo>
                <a:cubicBezTo>
                  <a:pt x="36666" y="115125"/>
                  <a:pt x="34487" y="114286"/>
                  <a:pt x="32906" y="112706"/>
                </a:cubicBezTo>
                <a:lnTo>
                  <a:pt x="2251" y="82050"/>
                </a:lnTo>
                <a:cubicBezTo>
                  <a:pt x="-742" y="79057"/>
                  <a:pt x="-742" y="74195"/>
                  <a:pt x="2251" y="71201"/>
                </a:cubicBezTo>
                <a:cubicBezTo>
                  <a:pt x="5245" y="68208"/>
                  <a:pt x="10107" y="68208"/>
                  <a:pt x="13100" y="71201"/>
                </a:cubicBezTo>
                <a:lnTo>
                  <a:pt x="37409" y="95510"/>
                </a:lnTo>
                <a:lnTo>
                  <a:pt x="93450" y="18465"/>
                </a:lnTo>
                <a:cubicBezTo>
                  <a:pt x="95941" y="15040"/>
                  <a:pt x="100731" y="14274"/>
                  <a:pt x="104156" y="16765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18" name="Text 16"/>
          <p:cNvSpPr/>
          <p:nvPr/>
        </p:nvSpPr>
        <p:spPr>
          <a:xfrm>
            <a:off x="812800" y="3748251"/>
            <a:ext cx="1488966" cy="2102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3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Custom business rules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204607" y="1580055"/>
            <a:ext cx="5630041" cy="2652110"/>
          </a:xfrm>
          <a:custGeom>
            <a:avLst/>
            <a:gdLst/>
            <a:ahLst/>
            <a:cxnLst/>
            <a:rect l="l" t="t" r="r" b="b"/>
            <a:pathLst>
              <a:path w="5630041" h="2652110">
                <a:moveTo>
                  <a:pt x="140138" y="0"/>
                </a:moveTo>
                <a:lnTo>
                  <a:pt x="5489904" y="0"/>
                </a:lnTo>
                <a:cubicBezTo>
                  <a:pt x="5567248" y="0"/>
                  <a:pt x="5630041" y="62794"/>
                  <a:pt x="5630041" y="140138"/>
                </a:cubicBezTo>
                <a:lnTo>
                  <a:pt x="5630041" y="2511973"/>
                </a:lnTo>
                <a:cubicBezTo>
                  <a:pt x="5630041" y="2589369"/>
                  <a:pt x="5567300" y="2652110"/>
                  <a:pt x="5489904" y="2652110"/>
                </a:cubicBezTo>
                <a:lnTo>
                  <a:pt x="140138" y="2652110"/>
                </a:lnTo>
                <a:cubicBezTo>
                  <a:pt x="62794" y="2652110"/>
                  <a:pt x="0" y="2589317"/>
                  <a:pt x="0" y="2511973"/>
                </a:cubicBezTo>
                <a:lnTo>
                  <a:pt x="0" y="140138"/>
                </a:lnTo>
                <a:cubicBezTo>
                  <a:pt x="0" y="62794"/>
                  <a:pt x="62794" y="0"/>
                  <a:pt x="140138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2E8F0"/>
            </a:solidFill>
            <a:prstDash val="solid"/>
          </a:ln>
          <a:effectLst>
            <a:outerShdw sx="100000" sy="100000" kx="0" ky="0" algn="bl" rotWithShape="0" blurRad="131379" dist="87586" dir="5400000">
              <a:srgbClr val="000000">
                <a:alpha val="10196"/>
              </a:srgbClr>
            </a:outerShdw>
          </a:effectLst>
        </p:spPr>
      </p:sp>
      <p:sp>
        <p:nvSpPr>
          <p:cNvPr id="20" name="Shape 18"/>
          <p:cNvSpPr/>
          <p:nvPr/>
        </p:nvSpPr>
        <p:spPr>
          <a:xfrm>
            <a:off x="6418317" y="1793766"/>
            <a:ext cx="490483" cy="490483"/>
          </a:xfrm>
          <a:custGeom>
            <a:avLst/>
            <a:gdLst/>
            <a:ahLst/>
            <a:cxnLst/>
            <a:rect l="l" t="t" r="r" b="b"/>
            <a:pathLst>
              <a:path w="490483" h="490483">
                <a:moveTo>
                  <a:pt x="105106" y="0"/>
                </a:moveTo>
                <a:lnTo>
                  <a:pt x="385377" y="0"/>
                </a:lnTo>
                <a:cubicBezTo>
                  <a:pt x="443425" y="0"/>
                  <a:pt x="490483" y="47057"/>
                  <a:pt x="490483" y="105106"/>
                </a:cubicBezTo>
                <a:lnTo>
                  <a:pt x="490483" y="385377"/>
                </a:lnTo>
                <a:cubicBezTo>
                  <a:pt x="490483" y="443425"/>
                  <a:pt x="443425" y="490483"/>
                  <a:pt x="385377" y="490483"/>
                </a:cubicBezTo>
                <a:lnTo>
                  <a:pt x="105106" y="490483"/>
                </a:lnTo>
                <a:cubicBezTo>
                  <a:pt x="47057" y="490483"/>
                  <a:pt x="0" y="443425"/>
                  <a:pt x="0" y="385377"/>
                </a:cubicBezTo>
                <a:lnTo>
                  <a:pt x="0" y="105106"/>
                </a:lnTo>
                <a:cubicBezTo>
                  <a:pt x="0" y="47096"/>
                  <a:pt x="47096" y="0"/>
                  <a:pt x="105106" y="0"/>
                </a:cubicBezTo>
                <a:close/>
              </a:path>
            </a:pathLst>
          </a:custGeom>
          <a:solidFill>
            <a:srgbClr val="3B82F6">
              <a:alpha val="10196"/>
            </a:srgbClr>
          </a:solidFill>
          <a:ln/>
        </p:spPr>
      </p:sp>
      <p:sp>
        <p:nvSpPr>
          <p:cNvPr id="21" name="Shape 19"/>
          <p:cNvSpPr/>
          <p:nvPr/>
        </p:nvSpPr>
        <p:spPr>
          <a:xfrm>
            <a:off x="6558455" y="1933904"/>
            <a:ext cx="210207" cy="210207"/>
          </a:xfrm>
          <a:custGeom>
            <a:avLst/>
            <a:gdLst/>
            <a:ahLst/>
            <a:cxnLst/>
            <a:rect l="l" t="t" r="r" b="b"/>
            <a:pathLst>
              <a:path w="210207" h="210207">
                <a:moveTo>
                  <a:pt x="163608" y="5009"/>
                </a:moveTo>
                <a:lnTo>
                  <a:pt x="127397" y="41220"/>
                </a:lnTo>
                <a:lnTo>
                  <a:pt x="168987" y="82810"/>
                </a:lnTo>
                <a:lnTo>
                  <a:pt x="205198" y="46599"/>
                </a:lnTo>
                <a:cubicBezTo>
                  <a:pt x="208400" y="43355"/>
                  <a:pt x="210207" y="39003"/>
                  <a:pt x="210207" y="34487"/>
                </a:cubicBezTo>
                <a:cubicBezTo>
                  <a:pt x="210207" y="29971"/>
                  <a:pt x="208400" y="25619"/>
                  <a:pt x="205198" y="22376"/>
                </a:cubicBezTo>
                <a:lnTo>
                  <a:pt x="187831" y="5009"/>
                </a:lnTo>
                <a:cubicBezTo>
                  <a:pt x="184588" y="1806"/>
                  <a:pt x="180236" y="0"/>
                  <a:pt x="175720" y="0"/>
                </a:cubicBezTo>
                <a:cubicBezTo>
                  <a:pt x="171204" y="0"/>
                  <a:pt x="166852" y="1806"/>
                  <a:pt x="163608" y="5009"/>
                </a:cubicBezTo>
                <a:close/>
                <a:moveTo>
                  <a:pt x="113479" y="55138"/>
                </a:moveTo>
                <a:lnTo>
                  <a:pt x="5009" y="163608"/>
                </a:lnTo>
                <a:cubicBezTo>
                  <a:pt x="1806" y="166852"/>
                  <a:pt x="0" y="171204"/>
                  <a:pt x="0" y="175720"/>
                </a:cubicBezTo>
                <a:cubicBezTo>
                  <a:pt x="0" y="180236"/>
                  <a:pt x="1806" y="184588"/>
                  <a:pt x="5009" y="187831"/>
                </a:cubicBezTo>
                <a:lnTo>
                  <a:pt x="22376" y="205198"/>
                </a:lnTo>
                <a:cubicBezTo>
                  <a:pt x="25619" y="208400"/>
                  <a:pt x="29971" y="210207"/>
                  <a:pt x="34487" y="210207"/>
                </a:cubicBezTo>
                <a:cubicBezTo>
                  <a:pt x="39003" y="210207"/>
                  <a:pt x="43355" y="208400"/>
                  <a:pt x="46599" y="205198"/>
                </a:cubicBezTo>
                <a:lnTo>
                  <a:pt x="155069" y="96728"/>
                </a:lnTo>
                <a:lnTo>
                  <a:pt x="113479" y="55138"/>
                </a:lnTo>
                <a:close/>
              </a:path>
            </a:pathLst>
          </a:custGeom>
          <a:solidFill>
            <a:srgbClr val="3B82F6"/>
          </a:solidFill>
          <a:ln/>
        </p:spPr>
      </p:sp>
      <p:sp>
        <p:nvSpPr>
          <p:cNvPr id="22" name="Text 20"/>
          <p:cNvSpPr/>
          <p:nvPr/>
        </p:nvSpPr>
        <p:spPr>
          <a:xfrm>
            <a:off x="7048938" y="1793766"/>
            <a:ext cx="4677103" cy="2802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55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Enrichment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7048938" y="2144002"/>
            <a:ext cx="4642069" cy="4554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03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Automatically append missing data to make every lead more valuable and actionable.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443498" y="2907424"/>
            <a:ext cx="107293" cy="122621"/>
          </a:xfrm>
          <a:custGeom>
            <a:avLst/>
            <a:gdLst/>
            <a:ahLst/>
            <a:cxnLst/>
            <a:rect l="l" t="t" r="r" b="b"/>
            <a:pathLst>
              <a:path w="107293" h="122621">
                <a:moveTo>
                  <a:pt x="61310" y="15328"/>
                </a:moveTo>
                <a:cubicBezTo>
                  <a:pt x="61310" y="11089"/>
                  <a:pt x="57886" y="7664"/>
                  <a:pt x="53647" y="7664"/>
                </a:cubicBezTo>
                <a:cubicBezTo>
                  <a:pt x="49408" y="7664"/>
                  <a:pt x="45983" y="11089"/>
                  <a:pt x="45983" y="15328"/>
                </a:cubicBezTo>
                <a:lnTo>
                  <a:pt x="45983" y="53647"/>
                </a:lnTo>
                <a:lnTo>
                  <a:pt x="7664" y="53647"/>
                </a:lnTo>
                <a:cubicBezTo>
                  <a:pt x="3425" y="53647"/>
                  <a:pt x="0" y="57071"/>
                  <a:pt x="0" y="61310"/>
                </a:cubicBezTo>
                <a:cubicBezTo>
                  <a:pt x="0" y="65549"/>
                  <a:pt x="3425" y="68974"/>
                  <a:pt x="7664" y="68974"/>
                </a:cubicBezTo>
                <a:lnTo>
                  <a:pt x="45983" y="68974"/>
                </a:lnTo>
                <a:lnTo>
                  <a:pt x="45983" y="107293"/>
                </a:lnTo>
                <a:cubicBezTo>
                  <a:pt x="45983" y="111532"/>
                  <a:pt x="49408" y="114957"/>
                  <a:pt x="53647" y="114957"/>
                </a:cubicBezTo>
                <a:cubicBezTo>
                  <a:pt x="57886" y="114957"/>
                  <a:pt x="61310" y="111532"/>
                  <a:pt x="61310" y="107293"/>
                </a:cubicBezTo>
                <a:lnTo>
                  <a:pt x="61310" y="68974"/>
                </a:lnTo>
                <a:lnTo>
                  <a:pt x="99629" y="68974"/>
                </a:lnTo>
                <a:cubicBezTo>
                  <a:pt x="103868" y="68974"/>
                  <a:pt x="107293" y="65549"/>
                  <a:pt x="107293" y="61310"/>
                </a:cubicBezTo>
                <a:cubicBezTo>
                  <a:pt x="107293" y="57071"/>
                  <a:pt x="103868" y="53647"/>
                  <a:pt x="99629" y="53647"/>
                </a:cubicBezTo>
                <a:lnTo>
                  <a:pt x="61310" y="53647"/>
                </a:lnTo>
                <a:lnTo>
                  <a:pt x="61310" y="15328"/>
                </a:lnTo>
                <a:close/>
              </a:path>
            </a:pathLst>
          </a:custGeom>
          <a:solidFill>
            <a:srgbClr val="3B82F6"/>
          </a:solidFill>
          <a:ln/>
        </p:spPr>
      </p:sp>
      <p:sp>
        <p:nvSpPr>
          <p:cNvPr id="25" name="Text 23"/>
          <p:cNvSpPr/>
          <p:nvPr/>
        </p:nvSpPr>
        <p:spPr>
          <a:xfrm>
            <a:off x="6641662" y="2863631"/>
            <a:ext cx="1725448" cy="2102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3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Company name &amp; industry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443498" y="3222734"/>
            <a:ext cx="107293" cy="122621"/>
          </a:xfrm>
          <a:custGeom>
            <a:avLst/>
            <a:gdLst/>
            <a:ahLst/>
            <a:cxnLst/>
            <a:rect l="l" t="t" r="r" b="b"/>
            <a:pathLst>
              <a:path w="107293" h="122621">
                <a:moveTo>
                  <a:pt x="61310" y="15328"/>
                </a:moveTo>
                <a:cubicBezTo>
                  <a:pt x="61310" y="11089"/>
                  <a:pt x="57886" y="7664"/>
                  <a:pt x="53647" y="7664"/>
                </a:cubicBezTo>
                <a:cubicBezTo>
                  <a:pt x="49408" y="7664"/>
                  <a:pt x="45983" y="11089"/>
                  <a:pt x="45983" y="15328"/>
                </a:cubicBezTo>
                <a:lnTo>
                  <a:pt x="45983" y="53647"/>
                </a:lnTo>
                <a:lnTo>
                  <a:pt x="7664" y="53647"/>
                </a:lnTo>
                <a:cubicBezTo>
                  <a:pt x="3425" y="53647"/>
                  <a:pt x="0" y="57071"/>
                  <a:pt x="0" y="61310"/>
                </a:cubicBezTo>
                <a:cubicBezTo>
                  <a:pt x="0" y="65549"/>
                  <a:pt x="3425" y="68974"/>
                  <a:pt x="7664" y="68974"/>
                </a:cubicBezTo>
                <a:lnTo>
                  <a:pt x="45983" y="68974"/>
                </a:lnTo>
                <a:lnTo>
                  <a:pt x="45983" y="107293"/>
                </a:lnTo>
                <a:cubicBezTo>
                  <a:pt x="45983" y="111532"/>
                  <a:pt x="49408" y="114957"/>
                  <a:pt x="53647" y="114957"/>
                </a:cubicBezTo>
                <a:cubicBezTo>
                  <a:pt x="57886" y="114957"/>
                  <a:pt x="61310" y="111532"/>
                  <a:pt x="61310" y="107293"/>
                </a:cubicBezTo>
                <a:lnTo>
                  <a:pt x="61310" y="68974"/>
                </a:lnTo>
                <a:lnTo>
                  <a:pt x="99629" y="68974"/>
                </a:lnTo>
                <a:cubicBezTo>
                  <a:pt x="103868" y="68974"/>
                  <a:pt x="107293" y="65549"/>
                  <a:pt x="107293" y="61310"/>
                </a:cubicBezTo>
                <a:cubicBezTo>
                  <a:pt x="107293" y="57071"/>
                  <a:pt x="103868" y="53647"/>
                  <a:pt x="99629" y="53647"/>
                </a:cubicBezTo>
                <a:lnTo>
                  <a:pt x="61310" y="53647"/>
                </a:lnTo>
                <a:lnTo>
                  <a:pt x="61310" y="15328"/>
                </a:lnTo>
                <a:close/>
              </a:path>
            </a:pathLst>
          </a:custGeom>
          <a:solidFill>
            <a:srgbClr val="3B82F6"/>
          </a:solidFill>
          <a:ln/>
        </p:spPr>
      </p:sp>
      <p:sp>
        <p:nvSpPr>
          <p:cNvPr id="27" name="Text 25"/>
          <p:cNvSpPr/>
          <p:nvPr/>
        </p:nvSpPr>
        <p:spPr>
          <a:xfrm>
            <a:off x="6641662" y="3178941"/>
            <a:ext cx="1243724" cy="2102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3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Job title &amp; seniority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6443498" y="3538044"/>
            <a:ext cx="107293" cy="122621"/>
          </a:xfrm>
          <a:custGeom>
            <a:avLst/>
            <a:gdLst/>
            <a:ahLst/>
            <a:cxnLst/>
            <a:rect l="l" t="t" r="r" b="b"/>
            <a:pathLst>
              <a:path w="107293" h="122621">
                <a:moveTo>
                  <a:pt x="61310" y="15328"/>
                </a:moveTo>
                <a:cubicBezTo>
                  <a:pt x="61310" y="11089"/>
                  <a:pt x="57886" y="7664"/>
                  <a:pt x="53647" y="7664"/>
                </a:cubicBezTo>
                <a:cubicBezTo>
                  <a:pt x="49408" y="7664"/>
                  <a:pt x="45983" y="11089"/>
                  <a:pt x="45983" y="15328"/>
                </a:cubicBezTo>
                <a:lnTo>
                  <a:pt x="45983" y="53647"/>
                </a:lnTo>
                <a:lnTo>
                  <a:pt x="7664" y="53647"/>
                </a:lnTo>
                <a:cubicBezTo>
                  <a:pt x="3425" y="53647"/>
                  <a:pt x="0" y="57071"/>
                  <a:pt x="0" y="61310"/>
                </a:cubicBezTo>
                <a:cubicBezTo>
                  <a:pt x="0" y="65549"/>
                  <a:pt x="3425" y="68974"/>
                  <a:pt x="7664" y="68974"/>
                </a:cubicBezTo>
                <a:lnTo>
                  <a:pt x="45983" y="68974"/>
                </a:lnTo>
                <a:lnTo>
                  <a:pt x="45983" y="107293"/>
                </a:lnTo>
                <a:cubicBezTo>
                  <a:pt x="45983" y="111532"/>
                  <a:pt x="49408" y="114957"/>
                  <a:pt x="53647" y="114957"/>
                </a:cubicBezTo>
                <a:cubicBezTo>
                  <a:pt x="57886" y="114957"/>
                  <a:pt x="61310" y="111532"/>
                  <a:pt x="61310" y="107293"/>
                </a:cubicBezTo>
                <a:lnTo>
                  <a:pt x="61310" y="68974"/>
                </a:lnTo>
                <a:lnTo>
                  <a:pt x="99629" y="68974"/>
                </a:lnTo>
                <a:cubicBezTo>
                  <a:pt x="103868" y="68974"/>
                  <a:pt x="107293" y="65549"/>
                  <a:pt x="107293" y="61310"/>
                </a:cubicBezTo>
                <a:cubicBezTo>
                  <a:pt x="107293" y="57071"/>
                  <a:pt x="103868" y="53647"/>
                  <a:pt x="99629" y="53647"/>
                </a:cubicBezTo>
                <a:lnTo>
                  <a:pt x="61310" y="53647"/>
                </a:lnTo>
                <a:lnTo>
                  <a:pt x="61310" y="15328"/>
                </a:lnTo>
                <a:close/>
              </a:path>
            </a:pathLst>
          </a:custGeom>
          <a:solidFill>
            <a:srgbClr val="3B82F6"/>
          </a:solidFill>
          <a:ln/>
        </p:spPr>
      </p:sp>
      <p:sp>
        <p:nvSpPr>
          <p:cNvPr id="29" name="Text 27"/>
          <p:cNvSpPr/>
          <p:nvPr/>
        </p:nvSpPr>
        <p:spPr>
          <a:xfrm>
            <a:off x="6641662" y="3494251"/>
            <a:ext cx="1340069" cy="2102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3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LinkedIn profile URL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6443498" y="3853355"/>
            <a:ext cx="107293" cy="122621"/>
          </a:xfrm>
          <a:custGeom>
            <a:avLst/>
            <a:gdLst/>
            <a:ahLst/>
            <a:cxnLst/>
            <a:rect l="l" t="t" r="r" b="b"/>
            <a:pathLst>
              <a:path w="107293" h="122621">
                <a:moveTo>
                  <a:pt x="61310" y="15328"/>
                </a:moveTo>
                <a:cubicBezTo>
                  <a:pt x="61310" y="11089"/>
                  <a:pt x="57886" y="7664"/>
                  <a:pt x="53647" y="7664"/>
                </a:cubicBezTo>
                <a:cubicBezTo>
                  <a:pt x="49408" y="7664"/>
                  <a:pt x="45983" y="11089"/>
                  <a:pt x="45983" y="15328"/>
                </a:cubicBezTo>
                <a:lnTo>
                  <a:pt x="45983" y="53647"/>
                </a:lnTo>
                <a:lnTo>
                  <a:pt x="7664" y="53647"/>
                </a:lnTo>
                <a:cubicBezTo>
                  <a:pt x="3425" y="53647"/>
                  <a:pt x="0" y="57071"/>
                  <a:pt x="0" y="61310"/>
                </a:cubicBezTo>
                <a:cubicBezTo>
                  <a:pt x="0" y="65549"/>
                  <a:pt x="3425" y="68974"/>
                  <a:pt x="7664" y="68974"/>
                </a:cubicBezTo>
                <a:lnTo>
                  <a:pt x="45983" y="68974"/>
                </a:lnTo>
                <a:lnTo>
                  <a:pt x="45983" y="107293"/>
                </a:lnTo>
                <a:cubicBezTo>
                  <a:pt x="45983" y="111532"/>
                  <a:pt x="49408" y="114957"/>
                  <a:pt x="53647" y="114957"/>
                </a:cubicBezTo>
                <a:cubicBezTo>
                  <a:pt x="57886" y="114957"/>
                  <a:pt x="61310" y="111532"/>
                  <a:pt x="61310" y="107293"/>
                </a:cubicBezTo>
                <a:lnTo>
                  <a:pt x="61310" y="68974"/>
                </a:lnTo>
                <a:lnTo>
                  <a:pt x="99629" y="68974"/>
                </a:lnTo>
                <a:cubicBezTo>
                  <a:pt x="103868" y="68974"/>
                  <a:pt x="107293" y="65549"/>
                  <a:pt x="107293" y="61310"/>
                </a:cubicBezTo>
                <a:cubicBezTo>
                  <a:pt x="107293" y="57071"/>
                  <a:pt x="103868" y="53647"/>
                  <a:pt x="99629" y="53647"/>
                </a:cubicBezTo>
                <a:lnTo>
                  <a:pt x="61310" y="53647"/>
                </a:lnTo>
                <a:lnTo>
                  <a:pt x="61310" y="15328"/>
                </a:lnTo>
                <a:close/>
              </a:path>
            </a:pathLst>
          </a:custGeom>
          <a:solidFill>
            <a:srgbClr val="3B82F6"/>
          </a:solidFill>
          <a:ln/>
        </p:spPr>
      </p:sp>
      <p:sp>
        <p:nvSpPr>
          <p:cNvPr id="31" name="Text 29"/>
          <p:cNvSpPr/>
          <p:nvPr/>
        </p:nvSpPr>
        <p:spPr>
          <a:xfrm>
            <a:off x="6641662" y="3809562"/>
            <a:ext cx="1629103" cy="2102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3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Geographic location data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353848" y="4450693"/>
            <a:ext cx="5630041" cy="2652110"/>
          </a:xfrm>
          <a:custGeom>
            <a:avLst/>
            <a:gdLst/>
            <a:ahLst/>
            <a:cxnLst/>
            <a:rect l="l" t="t" r="r" b="b"/>
            <a:pathLst>
              <a:path w="5630041" h="2652110">
                <a:moveTo>
                  <a:pt x="140138" y="0"/>
                </a:moveTo>
                <a:lnTo>
                  <a:pt x="5489904" y="0"/>
                </a:lnTo>
                <a:cubicBezTo>
                  <a:pt x="5567248" y="0"/>
                  <a:pt x="5630041" y="62794"/>
                  <a:pt x="5630041" y="140138"/>
                </a:cubicBezTo>
                <a:lnTo>
                  <a:pt x="5630041" y="2511973"/>
                </a:lnTo>
                <a:cubicBezTo>
                  <a:pt x="5630041" y="2589369"/>
                  <a:pt x="5567300" y="2652110"/>
                  <a:pt x="5489904" y="2652110"/>
                </a:cubicBezTo>
                <a:lnTo>
                  <a:pt x="140138" y="2652110"/>
                </a:lnTo>
                <a:cubicBezTo>
                  <a:pt x="62794" y="2652110"/>
                  <a:pt x="0" y="2589317"/>
                  <a:pt x="0" y="2511973"/>
                </a:cubicBezTo>
                <a:lnTo>
                  <a:pt x="0" y="140138"/>
                </a:lnTo>
                <a:cubicBezTo>
                  <a:pt x="0" y="62794"/>
                  <a:pt x="62794" y="0"/>
                  <a:pt x="140138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2E8F0"/>
            </a:solidFill>
            <a:prstDash val="solid"/>
          </a:ln>
          <a:effectLst>
            <a:outerShdw sx="100000" sy="100000" kx="0" ky="0" algn="bl" rotWithShape="0" blurRad="131379" dist="87586" dir="5400000">
              <a:srgbClr val="000000">
                <a:alpha val="10196"/>
              </a:srgbClr>
            </a:outerShdw>
          </a:effectLst>
        </p:spPr>
      </p:sp>
      <p:sp>
        <p:nvSpPr>
          <p:cNvPr id="33" name="Shape 31"/>
          <p:cNvSpPr/>
          <p:nvPr/>
        </p:nvSpPr>
        <p:spPr>
          <a:xfrm>
            <a:off x="567559" y="4664404"/>
            <a:ext cx="490483" cy="490483"/>
          </a:xfrm>
          <a:custGeom>
            <a:avLst/>
            <a:gdLst/>
            <a:ahLst/>
            <a:cxnLst/>
            <a:rect l="l" t="t" r="r" b="b"/>
            <a:pathLst>
              <a:path w="490483" h="490483">
                <a:moveTo>
                  <a:pt x="105106" y="0"/>
                </a:moveTo>
                <a:lnTo>
                  <a:pt x="385377" y="0"/>
                </a:lnTo>
                <a:cubicBezTo>
                  <a:pt x="443425" y="0"/>
                  <a:pt x="490483" y="47057"/>
                  <a:pt x="490483" y="105106"/>
                </a:cubicBezTo>
                <a:lnTo>
                  <a:pt x="490483" y="385377"/>
                </a:lnTo>
                <a:cubicBezTo>
                  <a:pt x="490483" y="443425"/>
                  <a:pt x="443425" y="490483"/>
                  <a:pt x="385377" y="490483"/>
                </a:cubicBezTo>
                <a:lnTo>
                  <a:pt x="105106" y="490483"/>
                </a:lnTo>
                <a:cubicBezTo>
                  <a:pt x="47057" y="490483"/>
                  <a:pt x="0" y="443425"/>
                  <a:pt x="0" y="385377"/>
                </a:cubicBezTo>
                <a:lnTo>
                  <a:pt x="0" y="105106"/>
                </a:lnTo>
                <a:cubicBezTo>
                  <a:pt x="0" y="47096"/>
                  <a:pt x="47096" y="0"/>
                  <a:pt x="105106" y="0"/>
                </a:cubicBezTo>
                <a:close/>
              </a:path>
            </a:pathLst>
          </a:custGeom>
          <a:solidFill>
            <a:srgbClr val="8B5CF6">
              <a:alpha val="10196"/>
            </a:srgbClr>
          </a:solidFill>
          <a:ln/>
        </p:spPr>
      </p:sp>
      <p:sp>
        <p:nvSpPr>
          <p:cNvPr id="34" name="Shape 32"/>
          <p:cNvSpPr/>
          <p:nvPr/>
        </p:nvSpPr>
        <p:spPr>
          <a:xfrm>
            <a:off x="707697" y="4804542"/>
            <a:ext cx="210207" cy="210207"/>
          </a:xfrm>
          <a:custGeom>
            <a:avLst/>
            <a:gdLst/>
            <a:ahLst/>
            <a:cxnLst/>
            <a:rect l="l" t="t" r="r" b="b"/>
            <a:pathLst>
              <a:path w="210207" h="210207">
                <a:moveTo>
                  <a:pt x="95455" y="2135"/>
                </a:moveTo>
                <a:cubicBezTo>
                  <a:pt x="101573" y="-698"/>
                  <a:pt x="108634" y="-698"/>
                  <a:pt x="114752" y="2135"/>
                </a:cubicBezTo>
                <a:lnTo>
                  <a:pt x="204500" y="43602"/>
                </a:lnTo>
                <a:cubicBezTo>
                  <a:pt x="207990" y="45203"/>
                  <a:pt x="210207" y="48692"/>
                  <a:pt x="210207" y="52552"/>
                </a:cubicBezTo>
                <a:cubicBezTo>
                  <a:pt x="210207" y="56411"/>
                  <a:pt x="207990" y="59901"/>
                  <a:pt x="204500" y="61502"/>
                </a:cubicBezTo>
                <a:lnTo>
                  <a:pt x="114752" y="102969"/>
                </a:lnTo>
                <a:cubicBezTo>
                  <a:pt x="108634" y="105801"/>
                  <a:pt x="101573" y="105801"/>
                  <a:pt x="95455" y="102969"/>
                </a:cubicBezTo>
                <a:lnTo>
                  <a:pt x="5707" y="61502"/>
                </a:lnTo>
                <a:cubicBezTo>
                  <a:pt x="2217" y="59860"/>
                  <a:pt x="0" y="56370"/>
                  <a:pt x="0" y="52552"/>
                </a:cubicBezTo>
                <a:cubicBezTo>
                  <a:pt x="0" y="48734"/>
                  <a:pt x="2217" y="45203"/>
                  <a:pt x="5707" y="43602"/>
                </a:cubicBezTo>
                <a:lnTo>
                  <a:pt x="95455" y="2135"/>
                </a:lnTo>
                <a:close/>
                <a:moveTo>
                  <a:pt x="19748" y="89666"/>
                </a:moveTo>
                <a:lnTo>
                  <a:pt x="87203" y="120828"/>
                </a:lnTo>
                <a:cubicBezTo>
                  <a:pt x="98576" y="126083"/>
                  <a:pt x="111672" y="126083"/>
                  <a:pt x="123045" y="120828"/>
                </a:cubicBezTo>
                <a:lnTo>
                  <a:pt x="190500" y="89666"/>
                </a:lnTo>
                <a:lnTo>
                  <a:pt x="204500" y="96153"/>
                </a:lnTo>
                <a:cubicBezTo>
                  <a:pt x="207990" y="97754"/>
                  <a:pt x="210207" y="101244"/>
                  <a:pt x="210207" y="105103"/>
                </a:cubicBezTo>
                <a:cubicBezTo>
                  <a:pt x="210207" y="108963"/>
                  <a:pt x="207990" y="112452"/>
                  <a:pt x="204500" y="114054"/>
                </a:cubicBezTo>
                <a:lnTo>
                  <a:pt x="114752" y="155520"/>
                </a:lnTo>
                <a:cubicBezTo>
                  <a:pt x="108634" y="158353"/>
                  <a:pt x="101573" y="158353"/>
                  <a:pt x="95455" y="155520"/>
                </a:cubicBezTo>
                <a:lnTo>
                  <a:pt x="5707" y="114054"/>
                </a:lnTo>
                <a:cubicBezTo>
                  <a:pt x="2217" y="112411"/>
                  <a:pt x="0" y="108922"/>
                  <a:pt x="0" y="105103"/>
                </a:cubicBezTo>
                <a:cubicBezTo>
                  <a:pt x="0" y="101285"/>
                  <a:pt x="2217" y="97754"/>
                  <a:pt x="5707" y="96153"/>
                </a:cubicBezTo>
                <a:lnTo>
                  <a:pt x="19707" y="89666"/>
                </a:lnTo>
                <a:close/>
                <a:moveTo>
                  <a:pt x="5707" y="148705"/>
                </a:moveTo>
                <a:lnTo>
                  <a:pt x="19707" y="142218"/>
                </a:lnTo>
                <a:lnTo>
                  <a:pt x="87162" y="173380"/>
                </a:lnTo>
                <a:cubicBezTo>
                  <a:pt x="98534" y="178635"/>
                  <a:pt x="111631" y="178635"/>
                  <a:pt x="123004" y="173380"/>
                </a:cubicBezTo>
                <a:lnTo>
                  <a:pt x="190459" y="142218"/>
                </a:lnTo>
                <a:lnTo>
                  <a:pt x="204459" y="148705"/>
                </a:lnTo>
                <a:cubicBezTo>
                  <a:pt x="207949" y="150306"/>
                  <a:pt x="210166" y="153796"/>
                  <a:pt x="210166" y="157655"/>
                </a:cubicBezTo>
                <a:cubicBezTo>
                  <a:pt x="210166" y="161514"/>
                  <a:pt x="207949" y="165004"/>
                  <a:pt x="204459" y="166605"/>
                </a:cubicBezTo>
                <a:lnTo>
                  <a:pt x="114711" y="208072"/>
                </a:lnTo>
                <a:cubicBezTo>
                  <a:pt x="108593" y="210905"/>
                  <a:pt x="101532" y="210905"/>
                  <a:pt x="95414" y="208072"/>
                </a:cubicBezTo>
                <a:lnTo>
                  <a:pt x="5707" y="166605"/>
                </a:lnTo>
                <a:cubicBezTo>
                  <a:pt x="2217" y="164963"/>
                  <a:pt x="0" y="161473"/>
                  <a:pt x="0" y="157655"/>
                </a:cubicBezTo>
                <a:cubicBezTo>
                  <a:pt x="0" y="153837"/>
                  <a:pt x="2217" y="150306"/>
                  <a:pt x="5707" y="148705"/>
                </a:cubicBez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35" name="Text 33"/>
          <p:cNvSpPr/>
          <p:nvPr/>
        </p:nvSpPr>
        <p:spPr>
          <a:xfrm>
            <a:off x="1198179" y="4664404"/>
            <a:ext cx="4677103" cy="2802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55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Deduping + Standardization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1198179" y="5014640"/>
            <a:ext cx="4642069" cy="4554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03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Eliminate duplicates and enforce consistent formatting across all lead data.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585076" y="5778173"/>
            <a:ext cx="122621" cy="122621"/>
          </a:xfrm>
          <a:custGeom>
            <a:avLst/>
            <a:gdLst/>
            <a:ahLst/>
            <a:cxnLst/>
            <a:rect l="l" t="t" r="r" b="b"/>
            <a:pathLst>
              <a:path w="122621" h="122621">
                <a:moveTo>
                  <a:pt x="61310" y="122621"/>
                </a:moveTo>
                <a:cubicBezTo>
                  <a:pt x="95148" y="122621"/>
                  <a:pt x="122621" y="95148"/>
                  <a:pt x="122621" y="61310"/>
                </a:cubicBezTo>
                <a:cubicBezTo>
                  <a:pt x="122621" y="27472"/>
                  <a:pt x="95148" y="0"/>
                  <a:pt x="61310" y="0"/>
                </a:cubicBezTo>
                <a:cubicBezTo>
                  <a:pt x="27472" y="0"/>
                  <a:pt x="0" y="27472"/>
                  <a:pt x="0" y="61310"/>
                </a:cubicBezTo>
                <a:cubicBezTo>
                  <a:pt x="0" y="95148"/>
                  <a:pt x="27472" y="122621"/>
                  <a:pt x="61310" y="122621"/>
                </a:cubicBezTo>
                <a:close/>
                <a:moveTo>
                  <a:pt x="39995" y="39995"/>
                </a:moveTo>
                <a:cubicBezTo>
                  <a:pt x="42247" y="37744"/>
                  <a:pt x="45887" y="37744"/>
                  <a:pt x="48114" y="39995"/>
                </a:cubicBezTo>
                <a:lnTo>
                  <a:pt x="61286" y="53168"/>
                </a:lnTo>
                <a:lnTo>
                  <a:pt x="74459" y="39995"/>
                </a:lnTo>
                <a:cubicBezTo>
                  <a:pt x="76710" y="37744"/>
                  <a:pt x="80350" y="37744"/>
                  <a:pt x="82577" y="39995"/>
                </a:cubicBezTo>
                <a:cubicBezTo>
                  <a:pt x="84805" y="42247"/>
                  <a:pt x="84829" y="45887"/>
                  <a:pt x="82577" y="48114"/>
                </a:cubicBezTo>
                <a:lnTo>
                  <a:pt x="69405" y="61286"/>
                </a:lnTo>
                <a:lnTo>
                  <a:pt x="82577" y="74459"/>
                </a:lnTo>
                <a:cubicBezTo>
                  <a:pt x="84829" y="76710"/>
                  <a:pt x="84829" y="80350"/>
                  <a:pt x="82577" y="82577"/>
                </a:cubicBezTo>
                <a:cubicBezTo>
                  <a:pt x="80326" y="84805"/>
                  <a:pt x="76686" y="84829"/>
                  <a:pt x="74459" y="82577"/>
                </a:cubicBezTo>
                <a:lnTo>
                  <a:pt x="61286" y="69405"/>
                </a:lnTo>
                <a:lnTo>
                  <a:pt x="48114" y="82577"/>
                </a:lnTo>
                <a:cubicBezTo>
                  <a:pt x="45863" y="84829"/>
                  <a:pt x="42223" y="84829"/>
                  <a:pt x="39995" y="82577"/>
                </a:cubicBezTo>
                <a:cubicBezTo>
                  <a:pt x="37768" y="80326"/>
                  <a:pt x="37744" y="76686"/>
                  <a:pt x="39995" y="74459"/>
                </a:cubicBezTo>
                <a:lnTo>
                  <a:pt x="53168" y="61286"/>
                </a:lnTo>
                <a:lnTo>
                  <a:pt x="39995" y="48114"/>
                </a:lnTo>
                <a:cubicBezTo>
                  <a:pt x="37744" y="45863"/>
                  <a:pt x="37744" y="42223"/>
                  <a:pt x="39995" y="39995"/>
                </a:cubicBez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38" name="Text 36"/>
          <p:cNvSpPr/>
          <p:nvPr/>
        </p:nvSpPr>
        <p:spPr>
          <a:xfrm>
            <a:off x="812800" y="5671645"/>
            <a:ext cx="2061565" cy="2102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3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Fuzzy matching for duplicates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585076" y="6093483"/>
            <a:ext cx="122621" cy="122621"/>
          </a:xfrm>
          <a:custGeom>
            <a:avLst/>
            <a:gdLst/>
            <a:ahLst/>
            <a:cxnLst/>
            <a:rect l="l" t="t" r="r" b="b"/>
            <a:pathLst>
              <a:path w="122621" h="122621">
                <a:moveTo>
                  <a:pt x="61310" y="122621"/>
                </a:moveTo>
                <a:cubicBezTo>
                  <a:pt x="95148" y="122621"/>
                  <a:pt x="122621" y="95148"/>
                  <a:pt x="122621" y="61310"/>
                </a:cubicBezTo>
                <a:cubicBezTo>
                  <a:pt x="122621" y="27472"/>
                  <a:pt x="95148" y="0"/>
                  <a:pt x="61310" y="0"/>
                </a:cubicBezTo>
                <a:cubicBezTo>
                  <a:pt x="27472" y="0"/>
                  <a:pt x="0" y="27472"/>
                  <a:pt x="0" y="61310"/>
                </a:cubicBezTo>
                <a:cubicBezTo>
                  <a:pt x="0" y="95148"/>
                  <a:pt x="27472" y="122621"/>
                  <a:pt x="61310" y="122621"/>
                </a:cubicBezTo>
                <a:close/>
                <a:moveTo>
                  <a:pt x="39995" y="39995"/>
                </a:moveTo>
                <a:cubicBezTo>
                  <a:pt x="42247" y="37744"/>
                  <a:pt x="45887" y="37744"/>
                  <a:pt x="48114" y="39995"/>
                </a:cubicBezTo>
                <a:lnTo>
                  <a:pt x="61286" y="53168"/>
                </a:lnTo>
                <a:lnTo>
                  <a:pt x="74459" y="39995"/>
                </a:lnTo>
                <a:cubicBezTo>
                  <a:pt x="76710" y="37744"/>
                  <a:pt x="80350" y="37744"/>
                  <a:pt x="82577" y="39995"/>
                </a:cubicBezTo>
                <a:cubicBezTo>
                  <a:pt x="84805" y="42247"/>
                  <a:pt x="84829" y="45887"/>
                  <a:pt x="82577" y="48114"/>
                </a:cubicBezTo>
                <a:lnTo>
                  <a:pt x="69405" y="61286"/>
                </a:lnTo>
                <a:lnTo>
                  <a:pt x="82577" y="74459"/>
                </a:lnTo>
                <a:cubicBezTo>
                  <a:pt x="84829" y="76710"/>
                  <a:pt x="84829" y="80350"/>
                  <a:pt x="82577" y="82577"/>
                </a:cubicBezTo>
                <a:cubicBezTo>
                  <a:pt x="80326" y="84805"/>
                  <a:pt x="76686" y="84829"/>
                  <a:pt x="74459" y="82577"/>
                </a:cubicBezTo>
                <a:lnTo>
                  <a:pt x="61286" y="69405"/>
                </a:lnTo>
                <a:lnTo>
                  <a:pt x="48114" y="82577"/>
                </a:lnTo>
                <a:cubicBezTo>
                  <a:pt x="45863" y="84829"/>
                  <a:pt x="42223" y="84829"/>
                  <a:pt x="39995" y="82577"/>
                </a:cubicBezTo>
                <a:cubicBezTo>
                  <a:pt x="37768" y="80326"/>
                  <a:pt x="37744" y="76686"/>
                  <a:pt x="39995" y="74459"/>
                </a:cubicBezTo>
                <a:lnTo>
                  <a:pt x="53168" y="61286"/>
                </a:lnTo>
                <a:lnTo>
                  <a:pt x="39995" y="48114"/>
                </a:lnTo>
                <a:cubicBezTo>
                  <a:pt x="37744" y="45863"/>
                  <a:pt x="37744" y="42223"/>
                  <a:pt x="39995" y="39995"/>
                </a:cubicBez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40" name="Text 38"/>
          <p:cNvSpPr/>
          <p:nvPr/>
        </p:nvSpPr>
        <p:spPr>
          <a:xfrm>
            <a:off x="812800" y="5988380"/>
            <a:ext cx="1745158" cy="2102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3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Phone number formatting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585076" y="6408794"/>
            <a:ext cx="122621" cy="122621"/>
          </a:xfrm>
          <a:custGeom>
            <a:avLst/>
            <a:gdLst/>
            <a:ahLst/>
            <a:cxnLst/>
            <a:rect l="l" t="t" r="r" b="b"/>
            <a:pathLst>
              <a:path w="122621" h="122621">
                <a:moveTo>
                  <a:pt x="61310" y="122621"/>
                </a:moveTo>
                <a:cubicBezTo>
                  <a:pt x="95148" y="122621"/>
                  <a:pt x="122621" y="95148"/>
                  <a:pt x="122621" y="61310"/>
                </a:cubicBezTo>
                <a:cubicBezTo>
                  <a:pt x="122621" y="27472"/>
                  <a:pt x="95148" y="0"/>
                  <a:pt x="61310" y="0"/>
                </a:cubicBezTo>
                <a:cubicBezTo>
                  <a:pt x="27472" y="0"/>
                  <a:pt x="0" y="27472"/>
                  <a:pt x="0" y="61310"/>
                </a:cubicBezTo>
                <a:cubicBezTo>
                  <a:pt x="0" y="95148"/>
                  <a:pt x="27472" y="122621"/>
                  <a:pt x="61310" y="122621"/>
                </a:cubicBezTo>
                <a:close/>
                <a:moveTo>
                  <a:pt x="39995" y="39995"/>
                </a:moveTo>
                <a:cubicBezTo>
                  <a:pt x="42247" y="37744"/>
                  <a:pt x="45887" y="37744"/>
                  <a:pt x="48114" y="39995"/>
                </a:cubicBezTo>
                <a:lnTo>
                  <a:pt x="61286" y="53168"/>
                </a:lnTo>
                <a:lnTo>
                  <a:pt x="74459" y="39995"/>
                </a:lnTo>
                <a:cubicBezTo>
                  <a:pt x="76710" y="37744"/>
                  <a:pt x="80350" y="37744"/>
                  <a:pt x="82577" y="39995"/>
                </a:cubicBezTo>
                <a:cubicBezTo>
                  <a:pt x="84805" y="42247"/>
                  <a:pt x="84829" y="45887"/>
                  <a:pt x="82577" y="48114"/>
                </a:cubicBezTo>
                <a:lnTo>
                  <a:pt x="69405" y="61286"/>
                </a:lnTo>
                <a:lnTo>
                  <a:pt x="82577" y="74459"/>
                </a:lnTo>
                <a:cubicBezTo>
                  <a:pt x="84829" y="76710"/>
                  <a:pt x="84829" y="80350"/>
                  <a:pt x="82577" y="82577"/>
                </a:cubicBezTo>
                <a:cubicBezTo>
                  <a:pt x="80326" y="84805"/>
                  <a:pt x="76686" y="84829"/>
                  <a:pt x="74459" y="82577"/>
                </a:cubicBezTo>
                <a:lnTo>
                  <a:pt x="61286" y="69405"/>
                </a:lnTo>
                <a:lnTo>
                  <a:pt x="48114" y="82577"/>
                </a:lnTo>
                <a:cubicBezTo>
                  <a:pt x="45863" y="84829"/>
                  <a:pt x="42223" y="84829"/>
                  <a:pt x="39995" y="82577"/>
                </a:cubicBezTo>
                <a:cubicBezTo>
                  <a:pt x="37768" y="80326"/>
                  <a:pt x="37744" y="76686"/>
                  <a:pt x="39995" y="74459"/>
                </a:cubicBezTo>
                <a:lnTo>
                  <a:pt x="53168" y="61286"/>
                </a:lnTo>
                <a:lnTo>
                  <a:pt x="39995" y="48114"/>
                </a:lnTo>
                <a:cubicBezTo>
                  <a:pt x="37744" y="45863"/>
                  <a:pt x="37744" y="42223"/>
                  <a:pt x="39995" y="39995"/>
                </a:cubicBez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42" name="Text 40"/>
          <p:cNvSpPr/>
          <p:nvPr/>
        </p:nvSpPr>
        <p:spPr>
          <a:xfrm>
            <a:off x="812800" y="6303690"/>
            <a:ext cx="1767055" cy="2102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3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Email normalization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585076" y="6724104"/>
            <a:ext cx="122621" cy="122621"/>
          </a:xfrm>
          <a:custGeom>
            <a:avLst/>
            <a:gdLst/>
            <a:ahLst/>
            <a:cxnLst/>
            <a:rect l="l" t="t" r="r" b="b"/>
            <a:pathLst>
              <a:path w="122621" h="122621">
                <a:moveTo>
                  <a:pt x="61310" y="122621"/>
                </a:moveTo>
                <a:cubicBezTo>
                  <a:pt x="95148" y="122621"/>
                  <a:pt x="122621" y="95148"/>
                  <a:pt x="122621" y="61310"/>
                </a:cubicBezTo>
                <a:cubicBezTo>
                  <a:pt x="122621" y="27472"/>
                  <a:pt x="95148" y="0"/>
                  <a:pt x="61310" y="0"/>
                </a:cubicBezTo>
                <a:cubicBezTo>
                  <a:pt x="27472" y="0"/>
                  <a:pt x="0" y="27472"/>
                  <a:pt x="0" y="61310"/>
                </a:cubicBezTo>
                <a:cubicBezTo>
                  <a:pt x="0" y="95148"/>
                  <a:pt x="27472" y="122621"/>
                  <a:pt x="61310" y="122621"/>
                </a:cubicBezTo>
                <a:close/>
                <a:moveTo>
                  <a:pt x="39995" y="39995"/>
                </a:moveTo>
                <a:cubicBezTo>
                  <a:pt x="42247" y="37744"/>
                  <a:pt x="45887" y="37744"/>
                  <a:pt x="48114" y="39995"/>
                </a:cubicBezTo>
                <a:lnTo>
                  <a:pt x="61286" y="53168"/>
                </a:lnTo>
                <a:lnTo>
                  <a:pt x="74459" y="39995"/>
                </a:lnTo>
                <a:cubicBezTo>
                  <a:pt x="76710" y="37744"/>
                  <a:pt x="80350" y="37744"/>
                  <a:pt x="82577" y="39995"/>
                </a:cubicBezTo>
                <a:cubicBezTo>
                  <a:pt x="84805" y="42247"/>
                  <a:pt x="84829" y="45887"/>
                  <a:pt x="82577" y="48114"/>
                </a:cubicBezTo>
                <a:lnTo>
                  <a:pt x="69405" y="61286"/>
                </a:lnTo>
                <a:lnTo>
                  <a:pt x="82577" y="74459"/>
                </a:lnTo>
                <a:cubicBezTo>
                  <a:pt x="84829" y="76710"/>
                  <a:pt x="84829" y="80350"/>
                  <a:pt x="82577" y="82577"/>
                </a:cubicBezTo>
                <a:cubicBezTo>
                  <a:pt x="80326" y="84805"/>
                  <a:pt x="76686" y="84829"/>
                  <a:pt x="74459" y="82577"/>
                </a:cubicBezTo>
                <a:lnTo>
                  <a:pt x="61286" y="69405"/>
                </a:lnTo>
                <a:lnTo>
                  <a:pt x="48114" y="82577"/>
                </a:lnTo>
                <a:cubicBezTo>
                  <a:pt x="45863" y="84829"/>
                  <a:pt x="42223" y="84829"/>
                  <a:pt x="39995" y="82577"/>
                </a:cubicBezTo>
                <a:cubicBezTo>
                  <a:pt x="37768" y="80326"/>
                  <a:pt x="37744" y="76686"/>
                  <a:pt x="39995" y="74459"/>
                </a:cubicBezTo>
                <a:lnTo>
                  <a:pt x="53168" y="61286"/>
                </a:lnTo>
                <a:lnTo>
                  <a:pt x="39995" y="48114"/>
                </a:lnTo>
                <a:cubicBezTo>
                  <a:pt x="37744" y="45863"/>
                  <a:pt x="37744" y="42223"/>
                  <a:pt x="39995" y="39995"/>
                </a:cubicBez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44" name="Text 42"/>
          <p:cNvSpPr/>
          <p:nvPr/>
        </p:nvSpPr>
        <p:spPr>
          <a:xfrm>
            <a:off x="812800" y="6724104"/>
            <a:ext cx="1559034" cy="2102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3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Custom formatting rules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6204607" y="4450693"/>
            <a:ext cx="5630041" cy="2652110"/>
          </a:xfrm>
          <a:custGeom>
            <a:avLst/>
            <a:gdLst/>
            <a:ahLst/>
            <a:cxnLst/>
            <a:rect l="l" t="t" r="r" b="b"/>
            <a:pathLst>
              <a:path w="5630041" h="2652110">
                <a:moveTo>
                  <a:pt x="140138" y="0"/>
                </a:moveTo>
                <a:lnTo>
                  <a:pt x="5489904" y="0"/>
                </a:lnTo>
                <a:cubicBezTo>
                  <a:pt x="5567248" y="0"/>
                  <a:pt x="5630041" y="62794"/>
                  <a:pt x="5630041" y="140138"/>
                </a:cubicBezTo>
                <a:lnTo>
                  <a:pt x="5630041" y="2511973"/>
                </a:lnTo>
                <a:cubicBezTo>
                  <a:pt x="5630041" y="2589369"/>
                  <a:pt x="5567300" y="2652110"/>
                  <a:pt x="5489904" y="2652110"/>
                </a:cubicBezTo>
                <a:lnTo>
                  <a:pt x="140138" y="2652110"/>
                </a:lnTo>
                <a:cubicBezTo>
                  <a:pt x="62794" y="2652110"/>
                  <a:pt x="0" y="2589317"/>
                  <a:pt x="0" y="2511973"/>
                </a:cubicBezTo>
                <a:lnTo>
                  <a:pt x="0" y="140138"/>
                </a:lnTo>
                <a:cubicBezTo>
                  <a:pt x="0" y="62794"/>
                  <a:pt x="62794" y="0"/>
                  <a:pt x="140138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2E8F0"/>
            </a:solidFill>
            <a:prstDash val="solid"/>
          </a:ln>
          <a:effectLst>
            <a:outerShdw sx="100000" sy="100000" kx="0" ky="0" algn="bl" rotWithShape="0" blurRad="131379" dist="87586" dir="5400000">
              <a:srgbClr val="000000">
                <a:alpha val="10196"/>
              </a:srgbClr>
            </a:outerShdw>
          </a:effectLst>
        </p:spPr>
      </p:sp>
      <p:sp>
        <p:nvSpPr>
          <p:cNvPr id="46" name="Shape 44"/>
          <p:cNvSpPr/>
          <p:nvPr/>
        </p:nvSpPr>
        <p:spPr>
          <a:xfrm>
            <a:off x="6418317" y="4664404"/>
            <a:ext cx="490483" cy="490483"/>
          </a:xfrm>
          <a:custGeom>
            <a:avLst/>
            <a:gdLst/>
            <a:ahLst/>
            <a:cxnLst/>
            <a:rect l="l" t="t" r="r" b="b"/>
            <a:pathLst>
              <a:path w="490483" h="490483">
                <a:moveTo>
                  <a:pt x="105106" y="0"/>
                </a:moveTo>
                <a:lnTo>
                  <a:pt x="385377" y="0"/>
                </a:lnTo>
                <a:cubicBezTo>
                  <a:pt x="443425" y="0"/>
                  <a:pt x="490483" y="47057"/>
                  <a:pt x="490483" y="105106"/>
                </a:cubicBezTo>
                <a:lnTo>
                  <a:pt x="490483" y="385377"/>
                </a:lnTo>
                <a:cubicBezTo>
                  <a:pt x="490483" y="443425"/>
                  <a:pt x="443425" y="490483"/>
                  <a:pt x="385377" y="490483"/>
                </a:cubicBezTo>
                <a:lnTo>
                  <a:pt x="105106" y="490483"/>
                </a:lnTo>
                <a:cubicBezTo>
                  <a:pt x="47057" y="490483"/>
                  <a:pt x="0" y="443425"/>
                  <a:pt x="0" y="385377"/>
                </a:cubicBezTo>
                <a:lnTo>
                  <a:pt x="0" y="105106"/>
                </a:lnTo>
                <a:cubicBezTo>
                  <a:pt x="0" y="47096"/>
                  <a:pt x="47096" y="0"/>
                  <a:pt x="105106" y="0"/>
                </a:cubicBezTo>
                <a:close/>
              </a:path>
            </a:pathLst>
          </a:custGeom>
          <a:solidFill>
            <a:srgbClr val="F59E0B">
              <a:alpha val="10196"/>
            </a:srgbClr>
          </a:solidFill>
          <a:ln/>
        </p:spPr>
      </p:sp>
      <p:sp>
        <p:nvSpPr>
          <p:cNvPr id="47" name="Shape 45"/>
          <p:cNvSpPr/>
          <p:nvPr/>
        </p:nvSpPr>
        <p:spPr>
          <a:xfrm>
            <a:off x="6558455" y="4804542"/>
            <a:ext cx="210207" cy="210207"/>
          </a:xfrm>
          <a:custGeom>
            <a:avLst/>
            <a:gdLst/>
            <a:ahLst/>
            <a:cxnLst/>
            <a:rect l="l" t="t" r="r" b="b"/>
            <a:pathLst>
              <a:path w="210207" h="210207">
                <a:moveTo>
                  <a:pt x="210207" y="39414"/>
                </a:moveTo>
                <a:cubicBezTo>
                  <a:pt x="210207" y="60024"/>
                  <a:pt x="185943" y="90775"/>
                  <a:pt x="175473" y="103051"/>
                </a:cubicBezTo>
                <a:cubicBezTo>
                  <a:pt x="173913" y="104857"/>
                  <a:pt x="171614" y="105555"/>
                  <a:pt x="169520" y="105103"/>
                </a:cubicBezTo>
                <a:lnTo>
                  <a:pt x="131379" y="105103"/>
                </a:lnTo>
                <a:cubicBezTo>
                  <a:pt x="124112" y="105103"/>
                  <a:pt x="118241" y="110974"/>
                  <a:pt x="118241" y="118241"/>
                </a:cubicBezTo>
                <a:cubicBezTo>
                  <a:pt x="118241" y="125508"/>
                  <a:pt x="124112" y="131379"/>
                  <a:pt x="131379" y="131379"/>
                </a:cubicBezTo>
                <a:lnTo>
                  <a:pt x="170793" y="131379"/>
                </a:lnTo>
                <a:cubicBezTo>
                  <a:pt x="192553" y="131379"/>
                  <a:pt x="210207" y="149033"/>
                  <a:pt x="210207" y="170793"/>
                </a:cubicBezTo>
                <a:cubicBezTo>
                  <a:pt x="210207" y="192553"/>
                  <a:pt x="192553" y="210207"/>
                  <a:pt x="170793" y="210207"/>
                </a:cubicBezTo>
                <a:lnTo>
                  <a:pt x="57314" y="210207"/>
                </a:lnTo>
                <a:cubicBezTo>
                  <a:pt x="60886" y="206142"/>
                  <a:pt x="65238" y="200928"/>
                  <a:pt x="69631" y="195098"/>
                </a:cubicBezTo>
                <a:cubicBezTo>
                  <a:pt x="72218" y="191650"/>
                  <a:pt x="74886" y="187872"/>
                  <a:pt x="77432" y="183931"/>
                </a:cubicBezTo>
                <a:lnTo>
                  <a:pt x="170793" y="183931"/>
                </a:lnTo>
                <a:cubicBezTo>
                  <a:pt x="178060" y="183931"/>
                  <a:pt x="183931" y="178060"/>
                  <a:pt x="183931" y="170793"/>
                </a:cubicBezTo>
                <a:cubicBezTo>
                  <a:pt x="183931" y="163526"/>
                  <a:pt x="178060" y="157655"/>
                  <a:pt x="170793" y="157655"/>
                </a:cubicBezTo>
                <a:lnTo>
                  <a:pt x="131379" y="157655"/>
                </a:lnTo>
                <a:cubicBezTo>
                  <a:pt x="109620" y="157655"/>
                  <a:pt x="91966" y="140001"/>
                  <a:pt x="91966" y="118241"/>
                </a:cubicBezTo>
                <a:cubicBezTo>
                  <a:pt x="91966" y="96482"/>
                  <a:pt x="109620" y="78828"/>
                  <a:pt x="131379" y="78828"/>
                </a:cubicBezTo>
                <a:lnTo>
                  <a:pt x="147720" y="78828"/>
                </a:lnTo>
                <a:cubicBezTo>
                  <a:pt x="139098" y="65895"/>
                  <a:pt x="131379" y="51033"/>
                  <a:pt x="131379" y="39414"/>
                </a:cubicBezTo>
                <a:cubicBezTo>
                  <a:pt x="131379" y="17654"/>
                  <a:pt x="149033" y="0"/>
                  <a:pt x="170793" y="0"/>
                </a:cubicBezTo>
                <a:cubicBezTo>
                  <a:pt x="192553" y="0"/>
                  <a:pt x="210207" y="17654"/>
                  <a:pt x="210207" y="39414"/>
                </a:cubicBezTo>
                <a:close/>
                <a:moveTo>
                  <a:pt x="48077" y="200805"/>
                </a:moveTo>
                <a:cubicBezTo>
                  <a:pt x="46516" y="202570"/>
                  <a:pt x="45121" y="204131"/>
                  <a:pt x="43930" y="205444"/>
                </a:cubicBezTo>
                <a:lnTo>
                  <a:pt x="43191" y="206266"/>
                </a:lnTo>
                <a:lnTo>
                  <a:pt x="43109" y="206183"/>
                </a:lnTo>
                <a:cubicBezTo>
                  <a:pt x="40645" y="208072"/>
                  <a:pt x="37115" y="207826"/>
                  <a:pt x="34898" y="205444"/>
                </a:cubicBezTo>
                <a:cubicBezTo>
                  <a:pt x="24552" y="194195"/>
                  <a:pt x="0" y="165251"/>
                  <a:pt x="0" y="144517"/>
                </a:cubicBezTo>
                <a:cubicBezTo>
                  <a:pt x="0" y="122758"/>
                  <a:pt x="17654" y="105103"/>
                  <a:pt x="39414" y="105103"/>
                </a:cubicBezTo>
                <a:cubicBezTo>
                  <a:pt x="61173" y="105103"/>
                  <a:pt x="78828" y="122758"/>
                  <a:pt x="78828" y="144517"/>
                </a:cubicBezTo>
                <a:cubicBezTo>
                  <a:pt x="78828" y="156834"/>
                  <a:pt x="70165" y="172025"/>
                  <a:pt x="60968" y="184711"/>
                </a:cubicBezTo>
                <a:cubicBezTo>
                  <a:pt x="56575" y="190746"/>
                  <a:pt x="52059" y="196207"/>
                  <a:pt x="48323" y="200518"/>
                </a:cubicBezTo>
                <a:lnTo>
                  <a:pt x="48077" y="200805"/>
                </a:lnTo>
                <a:close/>
                <a:moveTo>
                  <a:pt x="52552" y="144517"/>
                </a:moveTo>
                <a:cubicBezTo>
                  <a:pt x="52552" y="137266"/>
                  <a:pt x="46665" y="131379"/>
                  <a:pt x="39414" y="131379"/>
                </a:cubicBezTo>
                <a:cubicBezTo>
                  <a:pt x="32163" y="131379"/>
                  <a:pt x="26276" y="137266"/>
                  <a:pt x="26276" y="144517"/>
                </a:cubicBezTo>
                <a:cubicBezTo>
                  <a:pt x="26276" y="151768"/>
                  <a:pt x="32163" y="157655"/>
                  <a:pt x="39414" y="157655"/>
                </a:cubicBezTo>
                <a:cubicBezTo>
                  <a:pt x="46665" y="157655"/>
                  <a:pt x="52552" y="151768"/>
                  <a:pt x="52552" y="144517"/>
                </a:cubicBezTo>
                <a:close/>
                <a:moveTo>
                  <a:pt x="170793" y="52552"/>
                </a:moveTo>
                <a:cubicBezTo>
                  <a:pt x="178044" y="52552"/>
                  <a:pt x="183931" y="46665"/>
                  <a:pt x="183931" y="39414"/>
                </a:cubicBezTo>
                <a:cubicBezTo>
                  <a:pt x="183931" y="32163"/>
                  <a:pt x="178044" y="26276"/>
                  <a:pt x="170793" y="26276"/>
                </a:cubicBezTo>
                <a:cubicBezTo>
                  <a:pt x="163542" y="26276"/>
                  <a:pt x="157655" y="32163"/>
                  <a:pt x="157655" y="39414"/>
                </a:cubicBezTo>
                <a:cubicBezTo>
                  <a:pt x="157655" y="46665"/>
                  <a:pt x="163542" y="52552"/>
                  <a:pt x="170793" y="52552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48" name="Text 46"/>
          <p:cNvSpPr/>
          <p:nvPr/>
        </p:nvSpPr>
        <p:spPr>
          <a:xfrm>
            <a:off x="7048938" y="4664404"/>
            <a:ext cx="4677103" cy="2802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55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Routing Rules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7048938" y="5014640"/>
            <a:ext cx="4642069" cy="4554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03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Automatically segment and route leads based on business logic and campaign needs.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6435834" y="5778173"/>
            <a:ext cx="122621" cy="122621"/>
          </a:xfrm>
          <a:custGeom>
            <a:avLst/>
            <a:gdLst/>
            <a:ahLst/>
            <a:cxnLst/>
            <a:rect l="l" t="t" r="r" b="b"/>
            <a:pathLst>
              <a:path w="122621" h="122621">
                <a:moveTo>
                  <a:pt x="7664" y="15328"/>
                </a:moveTo>
                <a:cubicBezTo>
                  <a:pt x="4574" y="15328"/>
                  <a:pt x="1772" y="17196"/>
                  <a:pt x="575" y="20070"/>
                </a:cubicBezTo>
                <a:cubicBezTo>
                  <a:pt x="-623" y="22943"/>
                  <a:pt x="48" y="26225"/>
                  <a:pt x="2251" y="28404"/>
                </a:cubicBezTo>
                <a:lnTo>
                  <a:pt x="45983" y="72159"/>
                </a:lnTo>
                <a:lnTo>
                  <a:pt x="45983" y="99629"/>
                </a:lnTo>
                <a:cubicBezTo>
                  <a:pt x="45983" y="101665"/>
                  <a:pt x="46797" y="103605"/>
                  <a:pt x="48234" y="105042"/>
                </a:cubicBezTo>
                <a:lnTo>
                  <a:pt x="63562" y="120369"/>
                </a:lnTo>
                <a:cubicBezTo>
                  <a:pt x="65765" y="122573"/>
                  <a:pt x="69046" y="123219"/>
                  <a:pt x="71920" y="122022"/>
                </a:cubicBezTo>
                <a:cubicBezTo>
                  <a:pt x="74794" y="120824"/>
                  <a:pt x="76638" y="118046"/>
                  <a:pt x="76638" y="114957"/>
                </a:cubicBezTo>
                <a:lnTo>
                  <a:pt x="76638" y="72159"/>
                </a:lnTo>
                <a:lnTo>
                  <a:pt x="120369" y="28428"/>
                </a:lnTo>
                <a:cubicBezTo>
                  <a:pt x="122573" y="26225"/>
                  <a:pt x="123219" y="22943"/>
                  <a:pt x="122022" y="20070"/>
                </a:cubicBezTo>
                <a:cubicBezTo>
                  <a:pt x="120824" y="17196"/>
                  <a:pt x="118046" y="15328"/>
                  <a:pt x="114957" y="15328"/>
                </a:cubicBezTo>
                <a:lnTo>
                  <a:pt x="7664" y="15328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51" name="Text 49"/>
          <p:cNvSpPr/>
          <p:nvPr/>
        </p:nvSpPr>
        <p:spPr>
          <a:xfrm>
            <a:off x="6663559" y="5671645"/>
            <a:ext cx="1725448" cy="2102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3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Segment by buyer intent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6435834" y="6093483"/>
            <a:ext cx="122621" cy="122621"/>
          </a:xfrm>
          <a:custGeom>
            <a:avLst/>
            <a:gdLst/>
            <a:ahLst/>
            <a:cxnLst/>
            <a:rect l="l" t="t" r="r" b="b"/>
            <a:pathLst>
              <a:path w="122621" h="122621">
                <a:moveTo>
                  <a:pt x="7664" y="15328"/>
                </a:moveTo>
                <a:cubicBezTo>
                  <a:pt x="4574" y="15328"/>
                  <a:pt x="1772" y="17196"/>
                  <a:pt x="575" y="20070"/>
                </a:cubicBezTo>
                <a:cubicBezTo>
                  <a:pt x="-623" y="22943"/>
                  <a:pt x="48" y="26225"/>
                  <a:pt x="2251" y="28404"/>
                </a:cubicBezTo>
                <a:lnTo>
                  <a:pt x="45983" y="72159"/>
                </a:lnTo>
                <a:lnTo>
                  <a:pt x="45983" y="99629"/>
                </a:lnTo>
                <a:cubicBezTo>
                  <a:pt x="45983" y="101665"/>
                  <a:pt x="46797" y="103605"/>
                  <a:pt x="48234" y="105042"/>
                </a:cubicBezTo>
                <a:lnTo>
                  <a:pt x="63562" y="120369"/>
                </a:lnTo>
                <a:cubicBezTo>
                  <a:pt x="65765" y="122573"/>
                  <a:pt x="69046" y="123219"/>
                  <a:pt x="71920" y="122022"/>
                </a:cubicBezTo>
                <a:cubicBezTo>
                  <a:pt x="74794" y="120824"/>
                  <a:pt x="76638" y="118046"/>
                  <a:pt x="76638" y="114957"/>
                </a:cubicBezTo>
                <a:lnTo>
                  <a:pt x="76638" y="72159"/>
                </a:lnTo>
                <a:lnTo>
                  <a:pt x="120369" y="28428"/>
                </a:lnTo>
                <a:cubicBezTo>
                  <a:pt x="122573" y="26225"/>
                  <a:pt x="123219" y="22943"/>
                  <a:pt x="122022" y="20070"/>
                </a:cubicBezTo>
                <a:cubicBezTo>
                  <a:pt x="120824" y="17196"/>
                  <a:pt x="118046" y="15328"/>
                  <a:pt x="114957" y="15328"/>
                </a:cubicBezTo>
                <a:lnTo>
                  <a:pt x="7664" y="15328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53" name="Text 51"/>
          <p:cNvSpPr/>
          <p:nvPr/>
        </p:nvSpPr>
        <p:spPr>
          <a:xfrm>
            <a:off x="6663559" y="5988380"/>
            <a:ext cx="1646621" cy="2102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3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Route by industry vertical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6435834" y="6408794"/>
            <a:ext cx="122621" cy="122621"/>
          </a:xfrm>
          <a:custGeom>
            <a:avLst/>
            <a:gdLst/>
            <a:ahLst/>
            <a:cxnLst/>
            <a:rect l="l" t="t" r="r" b="b"/>
            <a:pathLst>
              <a:path w="122621" h="122621">
                <a:moveTo>
                  <a:pt x="7664" y="15328"/>
                </a:moveTo>
                <a:cubicBezTo>
                  <a:pt x="4574" y="15328"/>
                  <a:pt x="1772" y="17196"/>
                  <a:pt x="575" y="20070"/>
                </a:cubicBezTo>
                <a:cubicBezTo>
                  <a:pt x="-623" y="22943"/>
                  <a:pt x="48" y="26225"/>
                  <a:pt x="2251" y="28404"/>
                </a:cubicBezTo>
                <a:lnTo>
                  <a:pt x="45983" y="72159"/>
                </a:lnTo>
                <a:lnTo>
                  <a:pt x="45983" y="99629"/>
                </a:lnTo>
                <a:cubicBezTo>
                  <a:pt x="45983" y="101665"/>
                  <a:pt x="46797" y="103605"/>
                  <a:pt x="48234" y="105042"/>
                </a:cubicBezTo>
                <a:lnTo>
                  <a:pt x="63562" y="120369"/>
                </a:lnTo>
                <a:cubicBezTo>
                  <a:pt x="65765" y="122573"/>
                  <a:pt x="69046" y="123219"/>
                  <a:pt x="71920" y="122022"/>
                </a:cubicBezTo>
                <a:cubicBezTo>
                  <a:pt x="74794" y="120824"/>
                  <a:pt x="76638" y="118046"/>
                  <a:pt x="76638" y="114957"/>
                </a:cubicBezTo>
                <a:lnTo>
                  <a:pt x="76638" y="72159"/>
                </a:lnTo>
                <a:lnTo>
                  <a:pt x="120369" y="28428"/>
                </a:lnTo>
                <a:cubicBezTo>
                  <a:pt x="122573" y="26225"/>
                  <a:pt x="123219" y="22943"/>
                  <a:pt x="122022" y="20070"/>
                </a:cubicBezTo>
                <a:cubicBezTo>
                  <a:pt x="120824" y="17196"/>
                  <a:pt x="118046" y="15328"/>
                  <a:pt x="114957" y="15328"/>
                </a:cubicBezTo>
                <a:lnTo>
                  <a:pt x="7664" y="15328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55" name="Text 53"/>
          <p:cNvSpPr/>
          <p:nvPr/>
        </p:nvSpPr>
        <p:spPr>
          <a:xfrm>
            <a:off x="6663559" y="6303690"/>
            <a:ext cx="1515241" cy="2102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3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Geographic distribution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6435834" y="6724104"/>
            <a:ext cx="122621" cy="122621"/>
          </a:xfrm>
          <a:custGeom>
            <a:avLst/>
            <a:gdLst/>
            <a:ahLst/>
            <a:cxnLst/>
            <a:rect l="l" t="t" r="r" b="b"/>
            <a:pathLst>
              <a:path w="122621" h="122621">
                <a:moveTo>
                  <a:pt x="7664" y="15328"/>
                </a:moveTo>
                <a:cubicBezTo>
                  <a:pt x="4574" y="15328"/>
                  <a:pt x="1772" y="17196"/>
                  <a:pt x="575" y="20070"/>
                </a:cubicBezTo>
                <a:cubicBezTo>
                  <a:pt x="-623" y="22943"/>
                  <a:pt x="48" y="26225"/>
                  <a:pt x="2251" y="28404"/>
                </a:cubicBezTo>
                <a:lnTo>
                  <a:pt x="45983" y="72159"/>
                </a:lnTo>
                <a:lnTo>
                  <a:pt x="45983" y="99629"/>
                </a:lnTo>
                <a:cubicBezTo>
                  <a:pt x="45983" y="101665"/>
                  <a:pt x="46797" y="103605"/>
                  <a:pt x="48234" y="105042"/>
                </a:cubicBezTo>
                <a:lnTo>
                  <a:pt x="63562" y="120369"/>
                </a:lnTo>
                <a:cubicBezTo>
                  <a:pt x="65765" y="122573"/>
                  <a:pt x="69046" y="123219"/>
                  <a:pt x="71920" y="122022"/>
                </a:cubicBezTo>
                <a:cubicBezTo>
                  <a:pt x="74794" y="120824"/>
                  <a:pt x="76638" y="118046"/>
                  <a:pt x="76638" y="114957"/>
                </a:cubicBezTo>
                <a:lnTo>
                  <a:pt x="76638" y="72159"/>
                </a:lnTo>
                <a:lnTo>
                  <a:pt x="120369" y="28428"/>
                </a:lnTo>
                <a:cubicBezTo>
                  <a:pt x="122573" y="26225"/>
                  <a:pt x="123219" y="22943"/>
                  <a:pt x="122022" y="20070"/>
                </a:cubicBezTo>
                <a:cubicBezTo>
                  <a:pt x="120824" y="17196"/>
                  <a:pt x="118046" y="15328"/>
                  <a:pt x="114957" y="15328"/>
                </a:cubicBezTo>
                <a:lnTo>
                  <a:pt x="7664" y="15328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57" name="Text 55"/>
          <p:cNvSpPr/>
          <p:nvPr/>
        </p:nvSpPr>
        <p:spPr>
          <a:xfrm>
            <a:off x="6641662" y="6680311"/>
            <a:ext cx="1287517" cy="2102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3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Custom rule engine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66725"/>
            <a:ext cx="57150" cy="57150"/>
          </a:xfrm>
          <a:custGeom>
            <a:avLst/>
            <a:gdLst/>
            <a:ahLst/>
            <a:cxnLst/>
            <a:rect l="l" t="t" r="r" b="b"/>
            <a:pathLst>
              <a:path w="57150" h="57150">
                <a:moveTo>
                  <a:pt x="28575" y="0"/>
                </a:moveTo>
                <a:lnTo>
                  <a:pt x="28575" y="0"/>
                </a:lnTo>
                <a:cubicBezTo>
                  <a:pt x="44346" y="0"/>
                  <a:pt x="57150" y="12804"/>
                  <a:pt x="57150" y="28575"/>
                </a:cubicBezTo>
                <a:lnTo>
                  <a:pt x="57150" y="28575"/>
                </a:lnTo>
                <a:cubicBezTo>
                  <a:pt x="57150" y="44346"/>
                  <a:pt x="44346" y="57150"/>
                  <a:pt x="28575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3" name="Text 1"/>
          <p:cNvSpPr/>
          <p:nvPr/>
        </p:nvSpPr>
        <p:spPr>
          <a:xfrm>
            <a:off x="514350" y="381000"/>
            <a:ext cx="1028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Use Cases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How Teams Use AutomateLabs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81000" y="1219200"/>
            <a:ext cx="11525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64748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Six proven workflows that drive revenue and save hours of manual work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84810" y="1718310"/>
            <a:ext cx="3674745" cy="2407920"/>
          </a:xfrm>
          <a:custGeom>
            <a:avLst/>
            <a:gdLst/>
            <a:ahLst/>
            <a:cxnLst/>
            <a:rect l="l" t="t" r="r" b="b"/>
            <a:pathLst>
              <a:path w="3674745" h="2407920">
                <a:moveTo>
                  <a:pt x="114304" y="0"/>
                </a:moveTo>
                <a:lnTo>
                  <a:pt x="3560441" y="0"/>
                </a:lnTo>
                <a:cubicBezTo>
                  <a:pt x="3623569" y="0"/>
                  <a:pt x="3674745" y="51176"/>
                  <a:pt x="3674745" y="114304"/>
                </a:cubicBezTo>
                <a:lnTo>
                  <a:pt x="3674745" y="2293616"/>
                </a:lnTo>
                <a:cubicBezTo>
                  <a:pt x="3674745" y="2356744"/>
                  <a:pt x="3623569" y="2407920"/>
                  <a:pt x="3560441" y="2407920"/>
                </a:cubicBezTo>
                <a:lnTo>
                  <a:pt x="114304" y="2407920"/>
                </a:lnTo>
                <a:cubicBezTo>
                  <a:pt x="51176" y="2407920"/>
                  <a:pt x="0" y="2356744"/>
                  <a:pt x="0" y="2293616"/>
                </a:cubicBezTo>
                <a:lnTo>
                  <a:pt x="0" y="114304"/>
                </a:lnTo>
                <a:cubicBezTo>
                  <a:pt x="0" y="51218"/>
                  <a:pt x="51218" y="0"/>
                  <a:pt x="114304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2E8F0"/>
            </a:solidFill>
            <a:prstDash val="solid"/>
          </a:ln>
          <a:effectLst>
            <a:outerShdw sx="100000" sy="100000" kx="0" ky="0" algn="bl" rotWithShape="0" blurRad="57150" dist="38100" dir="5400000">
              <a:srgbClr val="000000">
                <a:alpha val="10196"/>
              </a:srgbClr>
            </a:outerShdw>
          </a:effectLst>
        </p:spPr>
      </p:sp>
      <p:sp>
        <p:nvSpPr>
          <p:cNvPr id="7" name="Shape 5"/>
          <p:cNvSpPr/>
          <p:nvPr/>
        </p:nvSpPr>
        <p:spPr>
          <a:xfrm>
            <a:off x="617220" y="195072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22C55E">
              <a:alpha val="10196"/>
            </a:srgbClr>
          </a:solidFill>
          <a:ln/>
        </p:spPr>
      </p:sp>
      <p:sp>
        <p:nvSpPr>
          <p:cNvPr id="8" name="Shape 6"/>
          <p:cNvSpPr/>
          <p:nvPr/>
        </p:nvSpPr>
        <p:spPr>
          <a:xfrm>
            <a:off x="750570" y="208407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07231" y="0"/>
                </a:moveTo>
                <a:cubicBezTo>
                  <a:pt x="107231" y="-6586"/>
                  <a:pt x="101910" y="-11906"/>
                  <a:pt x="95324" y="-11906"/>
                </a:cubicBezTo>
                <a:cubicBezTo>
                  <a:pt x="88739" y="-11906"/>
                  <a:pt x="83418" y="-6586"/>
                  <a:pt x="83418" y="0"/>
                </a:cubicBezTo>
                <a:lnTo>
                  <a:pt x="83418" y="23106"/>
                </a:lnTo>
                <a:lnTo>
                  <a:pt x="77837" y="17525"/>
                </a:lnTo>
                <a:cubicBezTo>
                  <a:pt x="74340" y="14027"/>
                  <a:pt x="68684" y="14027"/>
                  <a:pt x="65224" y="17525"/>
                </a:cubicBezTo>
                <a:cubicBezTo>
                  <a:pt x="61764" y="21022"/>
                  <a:pt x="61726" y="26677"/>
                  <a:pt x="65224" y="30138"/>
                </a:cubicBezTo>
                <a:lnTo>
                  <a:pt x="83455" y="48369"/>
                </a:lnTo>
                <a:lnTo>
                  <a:pt x="83455" y="74637"/>
                </a:lnTo>
                <a:lnTo>
                  <a:pt x="60685" y="61503"/>
                </a:lnTo>
                <a:lnTo>
                  <a:pt x="54025" y="36612"/>
                </a:lnTo>
                <a:cubicBezTo>
                  <a:pt x="52760" y="31849"/>
                  <a:pt x="47848" y="29021"/>
                  <a:pt x="43086" y="30287"/>
                </a:cubicBezTo>
                <a:cubicBezTo>
                  <a:pt x="38323" y="31552"/>
                  <a:pt x="35458" y="36463"/>
                  <a:pt x="36723" y="41225"/>
                </a:cubicBezTo>
                <a:lnTo>
                  <a:pt x="38770" y="48853"/>
                </a:lnTo>
                <a:lnTo>
                  <a:pt x="18790" y="37319"/>
                </a:lnTo>
                <a:cubicBezTo>
                  <a:pt x="13097" y="34044"/>
                  <a:pt x="5804" y="35979"/>
                  <a:pt x="2530" y="41672"/>
                </a:cubicBezTo>
                <a:cubicBezTo>
                  <a:pt x="-744" y="47365"/>
                  <a:pt x="1191" y="54657"/>
                  <a:pt x="6883" y="57931"/>
                </a:cubicBezTo>
                <a:lnTo>
                  <a:pt x="26863" y="69466"/>
                </a:lnTo>
                <a:lnTo>
                  <a:pt x="19236" y="71512"/>
                </a:lnTo>
                <a:cubicBezTo>
                  <a:pt x="14474" y="72777"/>
                  <a:pt x="11646" y="77688"/>
                  <a:pt x="12911" y="82451"/>
                </a:cubicBezTo>
                <a:cubicBezTo>
                  <a:pt x="14176" y="87213"/>
                  <a:pt x="19087" y="90041"/>
                  <a:pt x="23850" y="88776"/>
                </a:cubicBezTo>
                <a:lnTo>
                  <a:pt x="48741" y="82116"/>
                </a:lnTo>
                <a:lnTo>
                  <a:pt x="71512" y="95250"/>
                </a:lnTo>
                <a:lnTo>
                  <a:pt x="48741" y="108384"/>
                </a:lnTo>
                <a:lnTo>
                  <a:pt x="23850" y="101724"/>
                </a:lnTo>
                <a:cubicBezTo>
                  <a:pt x="19087" y="100459"/>
                  <a:pt x="14176" y="103287"/>
                  <a:pt x="12911" y="108049"/>
                </a:cubicBezTo>
                <a:cubicBezTo>
                  <a:pt x="11646" y="112812"/>
                  <a:pt x="14474" y="117723"/>
                  <a:pt x="19236" y="118988"/>
                </a:cubicBezTo>
                <a:lnTo>
                  <a:pt x="26863" y="121034"/>
                </a:lnTo>
                <a:lnTo>
                  <a:pt x="6883" y="132569"/>
                </a:lnTo>
                <a:cubicBezTo>
                  <a:pt x="1191" y="135843"/>
                  <a:pt x="-744" y="143135"/>
                  <a:pt x="2530" y="148828"/>
                </a:cubicBezTo>
                <a:cubicBezTo>
                  <a:pt x="5804" y="154521"/>
                  <a:pt x="13097" y="156493"/>
                  <a:pt x="18790" y="153181"/>
                </a:cubicBezTo>
                <a:lnTo>
                  <a:pt x="38770" y="141647"/>
                </a:lnTo>
                <a:lnTo>
                  <a:pt x="36723" y="149275"/>
                </a:lnTo>
                <a:cubicBezTo>
                  <a:pt x="35458" y="154037"/>
                  <a:pt x="38286" y="158948"/>
                  <a:pt x="43049" y="160213"/>
                </a:cubicBezTo>
                <a:cubicBezTo>
                  <a:pt x="47811" y="161479"/>
                  <a:pt x="52722" y="158651"/>
                  <a:pt x="53987" y="153888"/>
                </a:cubicBezTo>
                <a:lnTo>
                  <a:pt x="60647" y="128997"/>
                </a:lnTo>
                <a:lnTo>
                  <a:pt x="83418" y="115863"/>
                </a:lnTo>
                <a:lnTo>
                  <a:pt x="83418" y="142131"/>
                </a:lnTo>
                <a:lnTo>
                  <a:pt x="65187" y="160362"/>
                </a:lnTo>
                <a:cubicBezTo>
                  <a:pt x="61689" y="163860"/>
                  <a:pt x="61689" y="169515"/>
                  <a:pt x="65187" y="172975"/>
                </a:cubicBezTo>
                <a:cubicBezTo>
                  <a:pt x="68684" y="176436"/>
                  <a:pt x="74340" y="176473"/>
                  <a:pt x="77800" y="172975"/>
                </a:cubicBezTo>
                <a:lnTo>
                  <a:pt x="83381" y="167394"/>
                </a:lnTo>
                <a:lnTo>
                  <a:pt x="83381" y="190500"/>
                </a:lnTo>
                <a:cubicBezTo>
                  <a:pt x="83381" y="197086"/>
                  <a:pt x="88702" y="202406"/>
                  <a:pt x="95287" y="202406"/>
                </a:cubicBezTo>
                <a:cubicBezTo>
                  <a:pt x="101873" y="202406"/>
                  <a:pt x="107193" y="197086"/>
                  <a:pt x="107193" y="190500"/>
                </a:cubicBezTo>
                <a:lnTo>
                  <a:pt x="107193" y="167394"/>
                </a:lnTo>
                <a:lnTo>
                  <a:pt x="112775" y="172975"/>
                </a:lnTo>
                <a:cubicBezTo>
                  <a:pt x="116272" y="176473"/>
                  <a:pt x="121927" y="176473"/>
                  <a:pt x="125388" y="172975"/>
                </a:cubicBezTo>
                <a:cubicBezTo>
                  <a:pt x="128848" y="169478"/>
                  <a:pt x="128885" y="163823"/>
                  <a:pt x="125388" y="160362"/>
                </a:cubicBezTo>
                <a:lnTo>
                  <a:pt x="107156" y="142131"/>
                </a:lnTo>
                <a:lnTo>
                  <a:pt x="107156" y="115863"/>
                </a:lnTo>
                <a:lnTo>
                  <a:pt x="129927" y="128997"/>
                </a:lnTo>
                <a:lnTo>
                  <a:pt x="136587" y="153888"/>
                </a:lnTo>
                <a:cubicBezTo>
                  <a:pt x="137852" y="158651"/>
                  <a:pt x="142763" y="161479"/>
                  <a:pt x="147526" y="160213"/>
                </a:cubicBezTo>
                <a:cubicBezTo>
                  <a:pt x="152288" y="158948"/>
                  <a:pt x="155116" y="154037"/>
                  <a:pt x="153851" y="149275"/>
                </a:cubicBezTo>
                <a:lnTo>
                  <a:pt x="151805" y="141647"/>
                </a:lnTo>
                <a:lnTo>
                  <a:pt x="171785" y="153181"/>
                </a:lnTo>
                <a:cubicBezTo>
                  <a:pt x="177478" y="156456"/>
                  <a:pt x="184770" y="154521"/>
                  <a:pt x="188044" y="148828"/>
                </a:cubicBezTo>
                <a:cubicBezTo>
                  <a:pt x="191319" y="143135"/>
                  <a:pt x="189384" y="135843"/>
                  <a:pt x="183691" y="132569"/>
                </a:cubicBezTo>
                <a:lnTo>
                  <a:pt x="163711" y="121034"/>
                </a:lnTo>
                <a:lnTo>
                  <a:pt x="171338" y="118988"/>
                </a:lnTo>
                <a:cubicBezTo>
                  <a:pt x="176101" y="117723"/>
                  <a:pt x="178929" y="112812"/>
                  <a:pt x="177664" y="108049"/>
                </a:cubicBezTo>
                <a:cubicBezTo>
                  <a:pt x="176399" y="103287"/>
                  <a:pt x="171487" y="100459"/>
                  <a:pt x="166725" y="101724"/>
                </a:cubicBezTo>
                <a:lnTo>
                  <a:pt x="141833" y="108384"/>
                </a:lnTo>
                <a:lnTo>
                  <a:pt x="119062" y="95250"/>
                </a:lnTo>
                <a:lnTo>
                  <a:pt x="141833" y="82116"/>
                </a:lnTo>
                <a:lnTo>
                  <a:pt x="166725" y="88776"/>
                </a:lnTo>
                <a:cubicBezTo>
                  <a:pt x="171487" y="90041"/>
                  <a:pt x="176399" y="87213"/>
                  <a:pt x="177664" y="82451"/>
                </a:cubicBezTo>
                <a:cubicBezTo>
                  <a:pt x="178929" y="77688"/>
                  <a:pt x="176101" y="72777"/>
                  <a:pt x="171338" y="71512"/>
                </a:cubicBezTo>
                <a:lnTo>
                  <a:pt x="163711" y="69466"/>
                </a:lnTo>
                <a:lnTo>
                  <a:pt x="183691" y="57931"/>
                </a:lnTo>
                <a:cubicBezTo>
                  <a:pt x="189384" y="54657"/>
                  <a:pt x="191356" y="47365"/>
                  <a:pt x="188044" y="41672"/>
                </a:cubicBezTo>
                <a:cubicBezTo>
                  <a:pt x="184733" y="35979"/>
                  <a:pt x="177478" y="34044"/>
                  <a:pt x="171785" y="37319"/>
                </a:cubicBezTo>
                <a:lnTo>
                  <a:pt x="151805" y="48853"/>
                </a:lnTo>
                <a:lnTo>
                  <a:pt x="153851" y="41225"/>
                </a:lnTo>
                <a:cubicBezTo>
                  <a:pt x="155116" y="36463"/>
                  <a:pt x="152288" y="31552"/>
                  <a:pt x="147526" y="30287"/>
                </a:cubicBezTo>
                <a:cubicBezTo>
                  <a:pt x="142763" y="29021"/>
                  <a:pt x="137852" y="31849"/>
                  <a:pt x="136587" y="36612"/>
                </a:cubicBezTo>
                <a:lnTo>
                  <a:pt x="129927" y="61503"/>
                </a:lnTo>
                <a:lnTo>
                  <a:pt x="107156" y="74637"/>
                </a:lnTo>
                <a:lnTo>
                  <a:pt x="107156" y="48369"/>
                </a:lnTo>
                <a:lnTo>
                  <a:pt x="125388" y="30138"/>
                </a:lnTo>
                <a:cubicBezTo>
                  <a:pt x="128885" y="26640"/>
                  <a:pt x="128885" y="20985"/>
                  <a:pt x="125388" y="17525"/>
                </a:cubicBezTo>
                <a:cubicBezTo>
                  <a:pt x="121890" y="14064"/>
                  <a:pt x="116235" y="14027"/>
                  <a:pt x="112775" y="17525"/>
                </a:cubicBezTo>
                <a:lnTo>
                  <a:pt x="107193" y="23106"/>
                </a:lnTo>
                <a:lnTo>
                  <a:pt x="107193" y="0"/>
                </a:ln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9" name="Text 7"/>
          <p:cNvSpPr/>
          <p:nvPr/>
        </p:nvSpPr>
        <p:spPr>
          <a:xfrm>
            <a:off x="617220" y="2560320"/>
            <a:ext cx="3305175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500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Cold Outreach Lists → Instantly Campaigns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617220" y="3150870"/>
            <a:ext cx="3286125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Upload cold leads to Sheets and trigger personalized Instantly campaigns within minutes. No more CSV exports.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4258270" y="1718310"/>
            <a:ext cx="3674745" cy="2407920"/>
          </a:xfrm>
          <a:custGeom>
            <a:avLst/>
            <a:gdLst/>
            <a:ahLst/>
            <a:cxnLst/>
            <a:rect l="l" t="t" r="r" b="b"/>
            <a:pathLst>
              <a:path w="3674745" h="2407920">
                <a:moveTo>
                  <a:pt x="114304" y="0"/>
                </a:moveTo>
                <a:lnTo>
                  <a:pt x="3560441" y="0"/>
                </a:lnTo>
                <a:cubicBezTo>
                  <a:pt x="3623569" y="0"/>
                  <a:pt x="3674745" y="51176"/>
                  <a:pt x="3674745" y="114304"/>
                </a:cubicBezTo>
                <a:lnTo>
                  <a:pt x="3674745" y="2293616"/>
                </a:lnTo>
                <a:cubicBezTo>
                  <a:pt x="3674745" y="2356744"/>
                  <a:pt x="3623569" y="2407920"/>
                  <a:pt x="3560441" y="2407920"/>
                </a:cubicBezTo>
                <a:lnTo>
                  <a:pt x="114304" y="2407920"/>
                </a:lnTo>
                <a:cubicBezTo>
                  <a:pt x="51176" y="2407920"/>
                  <a:pt x="0" y="2356744"/>
                  <a:pt x="0" y="2293616"/>
                </a:cubicBezTo>
                <a:lnTo>
                  <a:pt x="0" y="114304"/>
                </a:lnTo>
                <a:cubicBezTo>
                  <a:pt x="0" y="51218"/>
                  <a:pt x="51218" y="0"/>
                  <a:pt x="114304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2E8F0"/>
            </a:solidFill>
            <a:prstDash val="solid"/>
          </a:ln>
          <a:effectLst>
            <a:outerShdw sx="100000" sy="100000" kx="0" ky="0" algn="bl" rotWithShape="0" blurRad="57150" dist="38100" dir="5400000">
              <a:srgbClr val="000000">
                <a:alpha val="10196"/>
              </a:srgbClr>
            </a:outerShdw>
          </a:effectLst>
        </p:spPr>
      </p:sp>
      <p:sp>
        <p:nvSpPr>
          <p:cNvPr id="12" name="Shape 10"/>
          <p:cNvSpPr/>
          <p:nvPr/>
        </p:nvSpPr>
        <p:spPr>
          <a:xfrm>
            <a:off x="4490680" y="195072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3B82F6">
              <a:alpha val="10196"/>
            </a:srgbClr>
          </a:solidFill>
          <a:ln/>
        </p:spPr>
      </p:sp>
      <p:sp>
        <p:nvSpPr>
          <p:cNvPr id="13" name="Shape 11"/>
          <p:cNvSpPr/>
          <p:nvPr/>
        </p:nvSpPr>
        <p:spPr>
          <a:xfrm>
            <a:off x="4624030" y="208407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24519" y="85018"/>
                </a:moveTo>
                <a:cubicBezTo>
                  <a:pt x="29468" y="50416"/>
                  <a:pt x="59271" y="23812"/>
                  <a:pt x="95250" y="23812"/>
                </a:cubicBezTo>
                <a:cubicBezTo>
                  <a:pt x="114970" y="23812"/>
                  <a:pt x="132829" y="31812"/>
                  <a:pt x="145777" y="44723"/>
                </a:cubicBezTo>
                <a:cubicBezTo>
                  <a:pt x="145852" y="44797"/>
                  <a:pt x="145926" y="44872"/>
                  <a:pt x="146000" y="44946"/>
                </a:cubicBezTo>
                <a:lnTo>
                  <a:pt x="148828" y="47625"/>
                </a:lnTo>
                <a:lnTo>
                  <a:pt x="131006" y="47625"/>
                </a:lnTo>
                <a:cubicBezTo>
                  <a:pt x="124420" y="47625"/>
                  <a:pt x="119100" y="52946"/>
                  <a:pt x="119100" y="59531"/>
                </a:cubicBezTo>
                <a:cubicBezTo>
                  <a:pt x="119100" y="66117"/>
                  <a:pt x="124420" y="71438"/>
                  <a:pt x="131006" y="71438"/>
                </a:cubicBezTo>
                <a:lnTo>
                  <a:pt x="178631" y="71438"/>
                </a:lnTo>
                <a:cubicBezTo>
                  <a:pt x="185217" y="71438"/>
                  <a:pt x="190537" y="66117"/>
                  <a:pt x="190537" y="59531"/>
                </a:cubicBezTo>
                <a:lnTo>
                  <a:pt x="190537" y="11906"/>
                </a:lnTo>
                <a:cubicBezTo>
                  <a:pt x="190537" y="5321"/>
                  <a:pt x="185217" y="0"/>
                  <a:pt x="178631" y="0"/>
                </a:cubicBezTo>
                <a:cubicBezTo>
                  <a:pt x="172045" y="0"/>
                  <a:pt x="166725" y="5321"/>
                  <a:pt x="166725" y="11906"/>
                </a:cubicBezTo>
                <a:lnTo>
                  <a:pt x="166725" y="31775"/>
                </a:lnTo>
                <a:lnTo>
                  <a:pt x="162520" y="27794"/>
                </a:lnTo>
                <a:cubicBezTo>
                  <a:pt x="145293" y="10641"/>
                  <a:pt x="121481" y="0"/>
                  <a:pt x="95250" y="0"/>
                </a:cubicBezTo>
                <a:cubicBezTo>
                  <a:pt x="47253" y="0"/>
                  <a:pt x="7553" y="35496"/>
                  <a:pt x="967" y="81669"/>
                </a:cubicBezTo>
                <a:cubicBezTo>
                  <a:pt x="37" y="88181"/>
                  <a:pt x="4539" y="94208"/>
                  <a:pt x="11050" y="95138"/>
                </a:cubicBezTo>
                <a:cubicBezTo>
                  <a:pt x="17562" y="96069"/>
                  <a:pt x="23589" y="91529"/>
                  <a:pt x="24519" y="85055"/>
                </a:cubicBezTo>
                <a:close/>
                <a:moveTo>
                  <a:pt x="189533" y="108831"/>
                </a:moveTo>
                <a:cubicBezTo>
                  <a:pt x="190463" y="102319"/>
                  <a:pt x="185924" y="96292"/>
                  <a:pt x="179450" y="95362"/>
                </a:cubicBezTo>
                <a:cubicBezTo>
                  <a:pt x="172975" y="94431"/>
                  <a:pt x="166911" y="98971"/>
                  <a:pt x="165981" y="105445"/>
                </a:cubicBezTo>
                <a:cubicBezTo>
                  <a:pt x="161032" y="140047"/>
                  <a:pt x="131229" y="166650"/>
                  <a:pt x="95250" y="166650"/>
                </a:cubicBezTo>
                <a:cubicBezTo>
                  <a:pt x="75530" y="166650"/>
                  <a:pt x="57671" y="158651"/>
                  <a:pt x="44723" y="145740"/>
                </a:cubicBezTo>
                <a:cubicBezTo>
                  <a:pt x="44648" y="145666"/>
                  <a:pt x="44574" y="145591"/>
                  <a:pt x="44500" y="145517"/>
                </a:cubicBezTo>
                <a:lnTo>
                  <a:pt x="41672" y="142838"/>
                </a:lnTo>
                <a:lnTo>
                  <a:pt x="59494" y="142838"/>
                </a:lnTo>
                <a:cubicBezTo>
                  <a:pt x="66080" y="142838"/>
                  <a:pt x="71400" y="137517"/>
                  <a:pt x="71400" y="130932"/>
                </a:cubicBezTo>
                <a:cubicBezTo>
                  <a:pt x="71400" y="124346"/>
                  <a:pt x="66080" y="119025"/>
                  <a:pt x="59494" y="119025"/>
                </a:cubicBezTo>
                <a:lnTo>
                  <a:pt x="11906" y="119063"/>
                </a:lnTo>
                <a:cubicBezTo>
                  <a:pt x="8744" y="119063"/>
                  <a:pt x="5693" y="120328"/>
                  <a:pt x="3460" y="122597"/>
                </a:cubicBezTo>
                <a:cubicBezTo>
                  <a:pt x="1228" y="124867"/>
                  <a:pt x="-37" y="127881"/>
                  <a:pt x="0" y="131080"/>
                </a:cubicBezTo>
                <a:lnTo>
                  <a:pt x="372" y="178333"/>
                </a:lnTo>
                <a:cubicBezTo>
                  <a:pt x="409" y="184919"/>
                  <a:pt x="5804" y="190202"/>
                  <a:pt x="12390" y="190128"/>
                </a:cubicBezTo>
                <a:cubicBezTo>
                  <a:pt x="18976" y="190054"/>
                  <a:pt x="24259" y="184696"/>
                  <a:pt x="24185" y="178110"/>
                </a:cubicBezTo>
                <a:lnTo>
                  <a:pt x="24036" y="158948"/>
                </a:lnTo>
                <a:lnTo>
                  <a:pt x="28017" y="162706"/>
                </a:lnTo>
                <a:cubicBezTo>
                  <a:pt x="45244" y="179859"/>
                  <a:pt x="69019" y="190500"/>
                  <a:pt x="95250" y="190500"/>
                </a:cubicBezTo>
                <a:cubicBezTo>
                  <a:pt x="143247" y="190500"/>
                  <a:pt x="182947" y="155004"/>
                  <a:pt x="189533" y="108831"/>
                </a:cubicBezTo>
                <a:close/>
              </a:path>
            </a:pathLst>
          </a:custGeom>
          <a:solidFill>
            <a:srgbClr val="3B82F6"/>
          </a:solidFill>
          <a:ln/>
        </p:spPr>
      </p:sp>
      <p:sp>
        <p:nvSpPr>
          <p:cNvPr id="14" name="Text 12"/>
          <p:cNvSpPr/>
          <p:nvPr/>
        </p:nvSpPr>
        <p:spPr>
          <a:xfrm>
            <a:off x="4490680" y="2560320"/>
            <a:ext cx="3305175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500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Web Form Leads → Nurture Sequence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4490680" y="3150870"/>
            <a:ext cx="3286125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Capture form submissions, validate data, and automatically enroll leads in segmented nurture campaigns.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8131731" y="1718310"/>
            <a:ext cx="3674745" cy="2407920"/>
          </a:xfrm>
          <a:custGeom>
            <a:avLst/>
            <a:gdLst/>
            <a:ahLst/>
            <a:cxnLst/>
            <a:rect l="l" t="t" r="r" b="b"/>
            <a:pathLst>
              <a:path w="3674745" h="2407920">
                <a:moveTo>
                  <a:pt x="114304" y="0"/>
                </a:moveTo>
                <a:lnTo>
                  <a:pt x="3560441" y="0"/>
                </a:lnTo>
                <a:cubicBezTo>
                  <a:pt x="3623569" y="0"/>
                  <a:pt x="3674745" y="51176"/>
                  <a:pt x="3674745" y="114304"/>
                </a:cubicBezTo>
                <a:lnTo>
                  <a:pt x="3674745" y="2293616"/>
                </a:lnTo>
                <a:cubicBezTo>
                  <a:pt x="3674745" y="2356744"/>
                  <a:pt x="3623569" y="2407920"/>
                  <a:pt x="3560441" y="2407920"/>
                </a:cubicBezTo>
                <a:lnTo>
                  <a:pt x="114304" y="2407920"/>
                </a:lnTo>
                <a:cubicBezTo>
                  <a:pt x="51176" y="2407920"/>
                  <a:pt x="0" y="2356744"/>
                  <a:pt x="0" y="2293616"/>
                </a:cubicBezTo>
                <a:lnTo>
                  <a:pt x="0" y="114304"/>
                </a:lnTo>
                <a:cubicBezTo>
                  <a:pt x="0" y="51218"/>
                  <a:pt x="51218" y="0"/>
                  <a:pt x="114304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2E8F0"/>
            </a:solidFill>
            <a:prstDash val="solid"/>
          </a:ln>
          <a:effectLst>
            <a:outerShdw sx="100000" sy="100000" kx="0" ky="0" algn="bl" rotWithShape="0" blurRad="57150" dist="38100" dir="5400000">
              <a:srgbClr val="000000">
                <a:alpha val="10196"/>
              </a:srgbClr>
            </a:outerShdw>
          </a:effectLst>
        </p:spPr>
      </p:sp>
      <p:sp>
        <p:nvSpPr>
          <p:cNvPr id="17" name="Shape 15"/>
          <p:cNvSpPr/>
          <p:nvPr/>
        </p:nvSpPr>
        <p:spPr>
          <a:xfrm>
            <a:off x="8364141" y="195072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8B5CF6">
              <a:alpha val="10196"/>
            </a:srgbClr>
          </a:solidFill>
          <a:ln/>
        </p:spPr>
      </p:sp>
      <p:sp>
        <p:nvSpPr>
          <p:cNvPr id="18" name="Shape 16"/>
          <p:cNvSpPr/>
          <p:nvPr/>
        </p:nvSpPr>
        <p:spPr>
          <a:xfrm>
            <a:off x="8509397" y="2084070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47625" y="0"/>
                </a:moveTo>
                <a:cubicBezTo>
                  <a:pt x="54211" y="0"/>
                  <a:pt x="59531" y="5321"/>
                  <a:pt x="59531" y="11906"/>
                </a:cubicBezTo>
                <a:lnTo>
                  <a:pt x="59531" y="23812"/>
                </a:lnTo>
                <a:lnTo>
                  <a:pt x="107156" y="23812"/>
                </a:lnTo>
                <a:lnTo>
                  <a:pt x="107156" y="11906"/>
                </a:lnTo>
                <a:cubicBezTo>
                  <a:pt x="107156" y="5321"/>
                  <a:pt x="112477" y="0"/>
                  <a:pt x="119063" y="0"/>
                </a:cubicBezTo>
                <a:cubicBezTo>
                  <a:pt x="125648" y="0"/>
                  <a:pt x="130969" y="5321"/>
                  <a:pt x="130969" y="11906"/>
                </a:cubicBezTo>
                <a:lnTo>
                  <a:pt x="130969" y="23812"/>
                </a:lnTo>
                <a:lnTo>
                  <a:pt x="142875" y="23812"/>
                </a:lnTo>
                <a:cubicBezTo>
                  <a:pt x="156009" y="23812"/>
                  <a:pt x="166688" y="34491"/>
                  <a:pt x="166688" y="47625"/>
                </a:cubicBezTo>
                <a:lnTo>
                  <a:pt x="166688" y="154781"/>
                </a:lnTo>
                <a:cubicBezTo>
                  <a:pt x="166688" y="167915"/>
                  <a:pt x="156009" y="178594"/>
                  <a:pt x="142875" y="178594"/>
                </a:cubicBezTo>
                <a:lnTo>
                  <a:pt x="23812" y="178594"/>
                </a:lnTo>
                <a:cubicBezTo>
                  <a:pt x="10678" y="178594"/>
                  <a:pt x="0" y="167915"/>
                  <a:pt x="0" y="154781"/>
                </a:cubicBezTo>
                <a:lnTo>
                  <a:pt x="0" y="47625"/>
                </a:lnTo>
                <a:cubicBezTo>
                  <a:pt x="0" y="34491"/>
                  <a:pt x="10678" y="23812"/>
                  <a:pt x="23812" y="23812"/>
                </a:cubicBezTo>
                <a:lnTo>
                  <a:pt x="35719" y="23812"/>
                </a:lnTo>
                <a:lnTo>
                  <a:pt x="35719" y="11906"/>
                </a:lnTo>
                <a:cubicBezTo>
                  <a:pt x="35719" y="5321"/>
                  <a:pt x="41039" y="0"/>
                  <a:pt x="47625" y="0"/>
                </a:cubicBezTo>
                <a:close/>
                <a:moveTo>
                  <a:pt x="114746" y="85092"/>
                </a:moveTo>
                <a:cubicBezTo>
                  <a:pt x="117351" y="80925"/>
                  <a:pt x="116086" y="75419"/>
                  <a:pt x="111919" y="72777"/>
                </a:cubicBezTo>
                <a:cubicBezTo>
                  <a:pt x="107752" y="70135"/>
                  <a:pt x="102245" y="71438"/>
                  <a:pt x="99603" y="75605"/>
                </a:cubicBezTo>
                <a:lnTo>
                  <a:pt x="76758" y="112179"/>
                </a:lnTo>
                <a:lnTo>
                  <a:pt x="66712" y="98785"/>
                </a:lnTo>
                <a:cubicBezTo>
                  <a:pt x="63736" y="94841"/>
                  <a:pt x="58155" y="94022"/>
                  <a:pt x="54211" y="96999"/>
                </a:cubicBezTo>
                <a:cubicBezTo>
                  <a:pt x="50267" y="99975"/>
                  <a:pt x="49448" y="105556"/>
                  <a:pt x="52425" y="109500"/>
                </a:cubicBezTo>
                <a:lnTo>
                  <a:pt x="70284" y="133313"/>
                </a:lnTo>
                <a:cubicBezTo>
                  <a:pt x="72033" y="135657"/>
                  <a:pt x="74861" y="136996"/>
                  <a:pt x="77800" y="136885"/>
                </a:cubicBezTo>
                <a:cubicBezTo>
                  <a:pt x="80739" y="136773"/>
                  <a:pt x="83418" y="135210"/>
                  <a:pt x="84981" y="132680"/>
                </a:cubicBezTo>
                <a:lnTo>
                  <a:pt x="114746" y="85055"/>
                </a:ln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19" name="Text 17"/>
          <p:cNvSpPr/>
          <p:nvPr/>
        </p:nvSpPr>
        <p:spPr>
          <a:xfrm>
            <a:off x="8364141" y="2560320"/>
            <a:ext cx="3305175" cy="238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500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Event Registrations → Follow-ups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8364141" y="3150870"/>
            <a:ext cx="3286125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Sync event signups, enrich with company data, and trigger timely follow-up sequences while interest is hot.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384810" y="4324351"/>
            <a:ext cx="3674745" cy="2407920"/>
          </a:xfrm>
          <a:custGeom>
            <a:avLst/>
            <a:gdLst/>
            <a:ahLst/>
            <a:cxnLst/>
            <a:rect l="l" t="t" r="r" b="b"/>
            <a:pathLst>
              <a:path w="3674745" h="2407920">
                <a:moveTo>
                  <a:pt x="114304" y="0"/>
                </a:moveTo>
                <a:lnTo>
                  <a:pt x="3560441" y="0"/>
                </a:lnTo>
                <a:cubicBezTo>
                  <a:pt x="3623569" y="0"/>
                  <a:pt x="3674745" y="51176"/>
                  <a:pt x="3674745" y="114304"/>
                </a:cubicBezTo>
                <a:lnTo>
                  <a:pt x="3674745" y="2293616"/>
                </a:lnTo>
                <a:cubicBezTo>
                  <a:pt x="3674745" y="2356744"/>
                  <a:pt x="3623569" y="2407920"/>
                  <a:pt x="3560441" y="2407920"/>
                </a:cubicBezTo>
                <a:lnTo>
                  <a:pt x="114304" y="2407920"/>
                </a:lnTo>
                <a:cubicBezTo>
                  <a:pt x="51176" y="2407920"/>
                  <a:pt x="0" y="2356744"/>
                  <a:pt x="0" y="2293616"/>
                </a:cubicBezTo>
                <a:lnTo>
                  <a:pt x="0" y="114304"/>
                </a:lnTo>
                <a:cubicBezTo>
                  <a:pt x="0" y="51218"/>
                  <a:pt x="51218" y="0"/>
                  <a:pt x="114304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2E8F0"/>
            </a:solidFill>
            <a:prstDash val="solid"/>
          </a:ln>
          <a:effectLst>
            <a:outerShdw sx="100000" sy="100000" kx="0" ky="0" algn="bl" rotWithShape="0" blurRad="57150" dist="38100" dir="5400000">
              <a:srgbClr val="000000">
                <a:alpha val="10196"/>
              </a:srgbClr>
            </a:outerShdw>
          </a:effectLst>
        </p:spPr>
      </p:sp>
      <p:sp>
        <p:nvSpPr>
          <p:cNvPr id="22" name="Shape 20"/>
          <p:cNvSpPr/>
          <p:nvPr/>
        </p:nvSpPr>
        <p:spPr>
          <a:xfrm>
            <a:off x="617220" y="4556761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F59E0B">
              <a:alpha val="10196"/>
            </a:srgbClr>
          </a:solidFill>
          <a:ln/>
        </p:spPr>
      </p:sp>
      <p:sp>
        <p:nvSpPr>
          <p:cNvPr id="23" name="Shape 21"/>
          <p:cNvSpPr/>
          <p:nvPr/>
        </p:nvSpPr>
        <p:spPr>
          <a:xfrm>
            <a:off x="726758" y="4690111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8930" y="-5953"/>
                </a:moveTo>
                <a:cubicBezTo>
                  <a:pt x="3981" y="-5953"/>
                  <a:pt x="0" y="-1972"/>
                  <a:pt x="0" y="2977"/>
                </a:cubicBezTo>
                <a:cubicBezTo>
                  <a:pt x="0" y="7925"/>
                  <a:pt x="3981" y="11906"/>
                  <a:pt x="8930" y="11906"/>
                </a:cubicBezTo>
                <a:lnTo>
                  <a:pt x="25784" y="11906"/>
                </a:lnTo>
                <a:cubicBezTo>
                  <a:pt x="27236" y="11906"/>
                  <a:pt x="28463" y="12948"/>
                  <a:pt x="28724" y="14362"/>
                </a:cubicBezTo>
                <a:lnTo>
                  <a:pt x="48109" y="120886"/>
                </a:lnTo>
                <a:cubicBezTo>
                  <a:pt x="50416" y="133610"/>
                  <a:pt x="61503" y="142875"/>
                  <a:pt x="74451" y="142875"/>
                </a:cubicBezTo>
                <a:lnTo>
                  <a:pt x="169664" y="142875"/>
                </a:lnTo>
                <a:cubicBezTo>
                  <a:pt x="174613" y="142875"/>
                  <a:pt x="178594" y="138894"/>
                  <a:pt x="178594" y="133945"/>
                </a:cubicBezTo>
                <a:cubicBezTo>
                  <a:pt x="178594" y="128997"/>
                  <a:pt x="174613" y="125016"/>
                  <a:pt x="169664" y="125016"/>
                </a:cubicBezTo>
                <a:lnTo>
                  <a:pt x="74451" y="125016"/>
                </a:lnTo>
                <a:cubicBezTo>
                  <a:pt x="70135" y="125016"/>
                  <a:pt x="66452" y="121927"/>
                  <a:pt x="65670" y="117686"/>
                </a:cubicBezTo>
                <a:lnTo>
                  <a:pt x="63773" y="107156"/>
                </a:lnTo>
                <a:lnTo>
                  <a:pt x="176733" y="107156"/>
                </a:lnTo>
                <a:cubicBezTo>
                  <a:pt x="188193" y="107156"/>
                  <a:pt x="198016" y="99008"/>
                  <a:pt x="200137" y="87734"/>
                </a:cubicBezTo>
                <a:lnTo>
                  <a:pt x="211671" y="26008"/>
                </a:lnTo>
                <a:cubicBezTo>
                  <a:pt x="213047" y="18678"/>
                  <a:pt x="207429" y="11906"/>
                  <a:pt x="199951" y="11906"/>
                </a:cubicBezTo>
                <a:lnTo>
                  <a:pt x="46397" y="11906"/>
                </a:lnTo>
                <a:lnTo>
                  <a:pt x="46248" y="11162"/>
                </a:lnTo>
                <a:cubicBezTo>
                  <a:pt x="44462" y="1265"/>
                  <a:pt x="35830" y="-5953"/>
                  <a:pt x="25747" y="-5953"/>
                </a:cubicBezTo>
                <a:lnTo>
                  <a:pt x="8930" y="-5953"/>
                </a:lnTo>
                <a:close/>
                <a:moveTo>
                  <a:pt x="77391" y="190500"/>
                </a:moveTo>
                <a:cubicBezTo>
                  <a:pt x="87247" y="190500"/>
                  <a:pt x="95250" y="182497"/>
                  <a:pt x="95250" y="172641"/>
                </a:cubicBezTo>
                <a:cubicBezTo>
                  <a:pt x="95250" y="162784"/>
                  <a:pt x="87247" y="154781"/>
                  <a:pt x="77391" y="154781"/>
                </a:cubicBezTo>
                <a:cubicBezTo>
                  <a:pt x="67534" y="154781"/>
                  <a:pt x="59531" y="162784"/>
                  <a:pt x="59531" y="172641"/>
                </a:cubicBezTo>
                <a:cubicBezTo>
                  <a:pt x="59531" y="182497"/>
                  <a:pt x="67534" y="190500"/>
                  <a:pt x="77391" y="190500"/>
                </a:cubicBezTo>
                <a:close/>
                <a:moveTo>
                  <a:pt x="160734" y="190500"/>
                </a:moveTo>
                <a:cubicBezTo>
                  <a:pt x="170591" y="190500"/>
                  <a:pt x="178594" y="182497"/>
                  <a:pt x="178594" y="172641"/>
                </a:cubicBezTo>
                <a:cubicBezTo>
                  <a:pt x="178594" y="162784"/>
                  <a:pt x="170591" y="154781"/>
                  <a:pt x="160734" y="154781"/>
                </a:cubicBezTo>
                <a:cubicBezTo>
                  <a:pt x="150878" y="154781"/>
                  <a:pt x="142875" y="162784"/>
                  <a:pt x="142875" y="172641"/>
                </a:cubicBezTo>
                <a:cubicBezTo>
                  <a:pt x="142875" y="182497"/>
                  <a:pt x="150878" y="190500"/>
                  <a:pt x="160734" y="190500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24" name="Text 22"/>
          <p:cNvSpPr/>
          <p:nvPr/>
        </p:nvSpPr>
        <p:spPr>
          <a:xfrm>
            <a:off x="617220" y="5166361"/>
            <a:ext cx="3305175" cy="238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500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Abandoned Checkout → Winback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617220" y="5756911"/>
            <a:ext cx="3286125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Identify abandoned carts, segment by value, and trigger targeted winback campaigns to recover lost revenue.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4258270" y="4324351"/>
            <a:ext cx="3674745" cy="2407920"/>
          </a:xfrm>
          <a:custGeom>
            <a:avLst/>
            <a:gdLst/>
            <a:ahLst/>
            <a:cxnLst/>
            <a:rect l="l" t="t" r="r" b="b"/>
            <a:pathLst>
              <a:path w="3674745" h="2407920">
                <a:moveTo>
                  <a:pt x="114304" y="0"/>
                </a:moveTo>
                <a:lnTo>
                  <a:pt x="3560441" y="0"/>
                </a:lnTo>
                <a:cubicBezTo>
                  <a:pt x="3623569" y="0"/>
                  <a:pt x="3674745" y="51176"/>
                  <a:pt x="3674745" y="114304"/>
                </a:cubicBezTo>
                <a:lnTo>
                  <a:pt x="3674745" y="2293616"/>
                </a:lnTo>
                <a:cubicBezTo>
                  <a:pt x="3674745" y="2356744"/>
                  <a:pt x="3623569" y="2407920"/>
                  <a:pt x="3560441" y="2407920"/>
                </a:cubicBezTo>
                <a:lnTo>
                  <a:pt x="114304" y="2407920"/>
                </a:lnTo>
                <a:cubicBezTo>
                  <a:pt x="51176" y="2407920"/>
                  <a:pt x="0" y="2356744"/>
                  <a:pt x="0" y="2293616"/>
                </a:cubicBezTo>
                <a:lnTo>
                  <a:pt x="0" y="114304"/>
                </a:lnTo>
                <a:cubicBezTo>
                  <a:pt x="0" y="51218"/>
                  <a:pt x="51218" y="0"/>
                  <a:pt x="114304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2E8F0"/>
            </a:solidFill>
            <a:prstDash val="solid"/>
          </a:ln>
          <a:effectLst>
            <a:outerShdw sx="100000" sy="100000" kx="0" ky="0" algn="bl" rotWithShape="0" blurRad="57150" dist="38100" dir="5400000">
              <a:srgbClr val="000000">
                <a:alpha val="10196"/>
              </a:srgbClr>
            </a:outerShdw>
          </a:effectLst>
        </p:spPr>
      </p:sp>
      <p:sp>
        <p:nvSpPr>
          <p:cNvPr id="27" name="Shape 25"/>
          <p:cNvSpPr/>
          <p:nvPr/>
        </p:nvSpPr>
        <p:spPr>
          <a:xfrm>
            <a:off x="4490680" y="4556761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EF4444">
              <a:alpha val="10196"/>
            </a:srgbClr>
          </a:solidFill>
          <a:ln/>
        </p:spPr>
      </p:sp>
      <p:sp>
        <p:nvSpPr>
          <p:cNvPr id="28" name="Shape 26"/>
          <p:cNvSpPr/>
          <p:nvPr/>
        </p:nvSpPr>
        <p:spPr>
          <a:xfrm>
            <a:off x="4612124" y="4690111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00050" y="31700"/>
                </a:moveTo>
                <a:lnTo>
                  <a:pt x="56666" y="79921"/>
                </a:lnTo>
                <a:cubicBezTo>
                  <a:pt x="54955" y="81818"/>
                  <a:pt x="55029" y="84758"/>
                  <a:pt x="56852" y="86581"/>
                </a:cubicBezTo>
                <a:cubicBezTo>
                  <a:pt x="68200" y="97929"/>
                  <a:pt x="86618" y="97929"/>
                  <a:pt x="97966" y="86581"/>
                </a:cubicBezTo>
                <a:lnTo>
                  <a:pt x="109798" y="74749"/>
                </a:lnTo>
                <a:cubicBezTo>
                  <a:pt x="111361" y="73186"/>
                  <a:pt x="113333" y="72330"/>
                  <a:pt x="115342" y="72182"/>
                </a:cubicBezTo>
                <a:cubicBezTo>
                  <a:pt x="117872" y="71958"/>
                  <a:pt x="120476" y="72814"/>
                  <a:pt x="122411" y="74749"/>
                </a:cubicBezTo>
                <a:lnTo>
                  <a:pt x="188119" y="139898"/>
                </a:lnTo>
                <a:lnTo>
                  <a:pt x="214313" y="119063"/>
                </a:lnTo>
                <a:lnTo>
                  <a:pt x="214313" y="11906"/>
                </a:lnTo>
                <a:lnTo>
                  <a:pt x="172641" y="35719"/>
                </a:lnTo>
                <a:lnTo>
                  <a:pt x="163785" y="29803"/>
                </a:lnTo>
                <a:cubicBezTo>
                  <a:pt x="157907" y="25896"/>
                  <a:pt x="151023" y="23812"/>
                  <a:pt x="143954" y="23812"/>
                </a:cubicBezTo>
                <a:lnTo>
                  <a:pt x="117760" y="23812"/>
                </a:lnTo>
                <a:cubicBezTo>
                  <a:pt x="117351" y="23812"/>
                  <a:pt x="116904" y="23812"/>
                  <a:pt x="116495" y="23850"/>
                </a:cubicBezTo>
                <a:cubicBezTo>
                  <a:pt x="110207" y="24185"/>
                  <a:pt x="104291" y="27012"/>
                  <a:pt x="100050" y="31700"/>
                </a:cubicBezTo>
                <a:close/>
                <a:moveTo>
                  <a:pt x="43383" y="67977"/>
                </a:moveTo>
                <a:lnTo>
                  <a:pt x="83121" y="23812"/>
                </a:lnTo>
                <a:lnTo>
                  <a:pt x="68387" y="23812"/>
                </a:lnTo>
                <a:cubicBezTo>
                  <a:pt x="58899" y="23812"/>
                  <a:pt x="49820" y="27570"/>
                  <a:pt x="43123" y="34268"/>
                </a:cubicBezTo>
                <a:lnTo>
                  <a:pt x="41672" y="35719"/>
                </a:lnTo>
                <a:lnTo>
                  <a:pt x="0" y="11906"/>
                </a:lnTo>
                <a:lnTo>
                  <a:pt x="0" y="119063"/>
                </a:lnTo>
                <a:lnTo>
                  <a:pt x="58192" y="167543"/>
                </a:lnTo>
                <a:cubicBezTo>
                  <a:pt x="66749" y="174687"/>
                  <a:pt x="77539" y="178594"/>
                  <a:pt x="88664" y="178594"/>
                </a:cubicBezTo>
                <a:lnTo>
                  <a:pt x="94506" y="178594"/>
                </a:lnTo>
                <a:lnTo>
                  <a:pt x="91901" y="175989"/>
                </a:lnTo>
                <a:cubicBezTo>
                  <a:pt x="88404" y="172492"/>
                  <a:pt x="88404" y="166836"/>
                  <a:pt x="91901" y="163376"/>
                </a:cubicBezTo>
                <a:cubicBezTo>
                  <a:pt x="95399" y="159916"/>
                  <a:pt x="101054" y="159879"/>
                  <a:pt x="104515" y="163376"/>
                </a:cubicBezTo>
                <a:lnTo>
                  <a:pt x="119769" y="178631"/>
                </a:lnTo>
                <a:lnTo>
                  <a:pt x="123118" y="178631"/>
                </a:lnTo>
                <a:cubicBezTo>
                  <a:pt x="130225" y="178631"/>
                  <a:pt x="137182" y="177031"/>
                  <a:pt x="143508" y="174054"/>
                </a:cubicBezTo>
                <a:lnTo>
                  <a:pt x="133573" y="164083"/>
                </a:lnTo>
                <a:cubicBezTo>
                  <a:pt x="130076" y="160586"/>
                  <a:pt x="130076" y="154930"/>
                  <a:pt x="133573" y="151470"/>
                </a:cubicBezTo>
                <a:cubicBezTo>
                  <a:pt x="137071" y="148010"/>
                  <a:pt x="142726" y="147972"/>
                  <a:pt x="146186" y="151470"/>
                </a:cubicBezTo>
                <a:lnTo>
                  <a:pt x="158093" y="163376"/>
                </a:lnTo>
                <a:lnTo>
                  <a:pt x="164604" y="156865"/>
                </a:lnTo>
                <a:cubicBezTo>
                  <a:pt x="167915" y="153553"/>
                  <a:pt x="168883" y="148754"/>
                  <a:pt x="167432" y="144549"/>
                </a:cubicBezTo>
                <a:lnTo>
                  <a:pt x="116123" y="93650"/>
                </a:lnTo>
                <a:lnTo>
                  <a:pt x="110579" y="99194"/>
                </a:lnTo>
                <a:cubicBezTo>
                  <a:pt x="92236" y="117537"/>
                  <a:pt x="62545" y="117537"/>
                  <a:pt x="44202" y="99194"/>
                </a:cubicBezTo>
                <a:cubicBezTo>
                  <a:pt x="35644" y="90636"/>
                  <a:pt x="35309" y="76907"/>
                  <a:pt x="43383" y="67940"/>
                </a:cubicBezTo>
                <a:close/>
              </a:path>
            </a:pathLst>
          </a:custGeom>
          <a:solidFill>
            <a:srgbClr val="EF4444"/>
          </a:solidFill>
          <a:ln/>
        </p:spPr>
      </p:sp>
      <p:sp>
        <p:nvSpPr>
          <p:cNvPr id="29" name="Text 27"/>
          <p:cNvSpPr/>
          <p:nvPr/>
        </p:nvSpPr>
        <p:spPr>
          <a:xfrm>
            <a:off x="4490680" y="5166361"/>
            <a:ext cx="3305175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500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Partner Leads → Auto Assignments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4490680" y="5756911"/>
            <a:ext cx="3286125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Route partner-generated leads to the right account owners automatically based on territory or industry rules.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8131731" y="4324351"/>
            <a:ext cx="3674745" cy="2407920"/>
          </a:xfrm>
          <a:custGeom>
            <a:avLst/>
            <a:gdLst/>
            <a:ahLst/>
            <a:cxnLst/>
            <a:rect l="l" t="t" r="r" b="b"/>
            <a:pathLst>
              <a:path w="3674745" h="2407920">
                <a:moveTo>
                  <a:pt x="114304" y="0"/>
                </a:moveTo>
                <a:lnTo>
                  <a:pt x="3560441" y="0"/>
                </a:lnTo>
                <a:cubicBezTo>
                  <a:pt x="3623569" y="0"/>
                  <a:pt x="3674745" y="51176"/>
                  <a:pt x="3674745" y="114304"/>
                </a:cubicBezTo>
                <a:lnTo>
                  <a:pt x="3674745" y="2293616"/>
                </a:lnTo>
                <a:cubicBezTo>
                  <a:pt x="3674745" y="2356744"/>
                  <a:pt x="3623569" y="2407920"/>
                  <a:pt x="3560441" y="2407920"/>
                </a:cubicBezTo>
                <a:lnTo>
                  <a:pt x="114304" y="2407920"/>
                </a:lnTo>
                <a:cubicBezTo>
                  <a:pt x="51176" y="2407920"/>
                  <a:pt x="0" y="2356744"/>
                  <a:pt x="0" y="2293616"/>
                </a:cubicBezTo>
                <a:lnTo>
                  <a:pt x="0" y="114304"/>
                </a:lnTo>
                <a:cubicBezTo>
                  <a:pt x="0" y="51218"/>
                  <a:pt x="51218" y="0"/>
                  <a:pt x="114304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2E8F0"/>
            </a:solidFill>
            <a:prstDash val="solid"/>
          </a:ln>
          <a:effectLst>
            <a:outerShdw sx="100000" sy="100000" kx="0" ky="0" algn="bl" rotWithShape="0" blurRad="57150" dist="38100" dir="5400000">
              <a:srgbClr val="000000">
                <a:alpha val="10196"/>
              </a:srgbClr>
            </a:outerShdw>
          </a:effectLst>
        </p:spPr>
      </p:sp>
      <p:sp>
        <p:nvSpPr>
          <p:cNvPr id="32" name="Shape 30"/>
          <p:cNvSpPr/>
          <p:nvPr/>
        </p:nvSpPr>
        <p:spPr>
          <a:xfrm>
            <a:off x="8364141" y="4556761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06B6D4">
              <a:alpha val="10196"/>
            </a:srgbClr>
          </a:solidFill>
          <a:ln/>
        </p:spPr>
      </p:sp>
      <p:sp>
        <p:nvSpPr>
          <p:cNvPr id="33" name="Shape 31"/>
          <p:cNvSpPr/>
          <p:nvPr/>
        </p:nvSpPr>
        <p:spPr>
          <a:xfrm>
            <a:off x="8497491" y="4690111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1906" y="11906"/>
                </a:moveTo>
                <a:cubicBezTo>
                  <a:pt x="18492" y="11906"/>
                  <a:pt x="23812" y="17227"/>
                  <a:pt x="23812" y="23812"/>
                </a:cubicBezTo>
                <a:lnTo>
                  <a:pt x="23812" y="148828"/>
                </a:lnTo>
                <a:cubicBezTo>
                  <a:pt x="23812" y="152102"/>
                  <a:pt x="26491" y="154781"/>
                  <a:pt x="29766" y="154781"/>
                </a:cubicBezTo>
                <a:lnTo>
                  <a:pt x="178594" y="154781"/>
                </a:lnTo>
                <a:cubicBezTo>
                  <a:pt x="185179" y="154781"/>
                  <a:pt x="190500" y="160102"/>
                  <a:pt x="190500" y="166688"/>
                </a:cubicBezTo>
                <a:cubicBezTo>
                  <a:pt x="190500" y="173273"/>
                  <a:pt x="185179" y="178594"/>
                  <a:pt x="178594" y="178594"/>
                </a:cubicBezTo>
                <a:lnTo>
                  <a:pt x="29766" y="178594"/>
                </a:lnTo>
                <a:cubicBezTo>
                  <a:pt x="13320" y="178594"/>
                  <a:pt x="0" y="165274"/>
                  <a:pt x="0" y="148828"/>
                </a:cubicBezTo>
                <a:lnTo>
                  <a:pt x="0" y="23812"/>
                </a:lnTo>
                <a:cubicBezTo>
                  <a:pt x="0" y="17227"/>
                  <a:pt x="5321" y="11906"/>
                  <a:pt x="11906" y="11906"/>
                </a:cubicBezTo>
                <a:close/>
                <a:moveTo>
                  <a:pt x="47625" y="35719"/>
                </a:moveTo>
                <a:cubicBezTo>
                  <a:pt x="47625" y="29133"/>
                  <a:pt x="52946" y="23812"/>
                  <a:pt x="59531" y="23812"/>
                </a:cubicBezTo>
                <a:lnTo>
                  <a:pt x="130969" y="23812"/>
                </a:lnTo>
                <a:cubicBezTo>
                  <a:pt x="137554" y="23812"/>
                  <a:pt x="142875" y="29133"/>
                  <a:pt x="142875" y="35719"/>
                </a:cubicBezTo>
                <a:cubicBezTo>
                  <a:pt x="142875" y="42304"/>
                  <a:pt x="137554" y="47625"/>
                  <a:pt x="130969" y="47625"/>
                </a:cubicBezTo>
                <a:lnTo>
                  <a:pt x="59531" y="47625"/>
                </a:lnTo>
                <a:cubicBezTo>
                  <a:pt x="52946" y="47625"/>
                  <a:pt x="47625" y="42304"/>
                  <a:pt x="47625" y="35719"/>
                </a:cubicBezTo>
                <a:close/>
                <a:moveTo>
                  <a:pt x="59531" y="65484"/>
                </a:moveTo>
                <a:lnTo>
                  <a:pt x="107156" y="65484"/>
                </a:lnTo>
                <a:cubicBezTo>
                  <a:pt x="113742" y="65484"/>
                  <a:pt x="119063" y="70805"/>
                  <a:pt x="119063" y="77391"/>
                </a:cubicBezTo>
                <a:cubicBezTo>
                  <a:pt x="119063" y="83976"/>
                  <a:pt x="113742" y="89297"/>
                  <a:pt x="107156" y="89297"/>
                </a:cubicBezTo>
                <a:lnTo>
                  <a:pt x="59531" y="89297"/>
                </a:lnTo>
                <a:cubicBezTo>
                  <a:pt x="52946" y="89297"/>
                  <a:pt x="47625" y="83976"/>
                  <a:pt x="47625" y="77391"/>
                </a:cubicBezTo>
                <a:cubicBezTo>
                  <a:pt x="47625" y="70805"/>
                  <a:pt x="52946" y="65484"/>
                  <a:pt x="59531" y="65484"/>
                </a:cubicBezTo>
                <a:close/>
                <a:moveTo>
                  <a:pt x="59531" y="107156"/>
                </a:moveTo>
                <a:lnTo>
                  <a:pt x="154781" y="107156"/>
                </a:lnTo>
                <a:cubicBezTo>
                  <a:pt x="161367" y="107156"/>
                  <a:pt x="166688" y="112477"/>
                  <a:pt x="166688" y="119063"/>
                </a:cubicBezTo>
                <a:cubicBezTo>
                  <a:pt x="166688" y="125648"/>
                  <a:pt x="161367" y="130969"/>
                  <a:pt x="154781" y="130969"/>
                </a:cubicBezTo>
                <a:lnTo>
                  <a:pt x="59531" y="130969"/>
                </a:lnTo>
                <a:cubicBezTo>
                  <a:pt x="52946" y="130969"/>
                  <a:pt x="47625" y="125648"/>
                  <a:pt x="47625" y="119063"/>
                </a:cubicBezTo>
                <a:cubicBezTo>
                  <a:pt x="47625" y="112477"/>
                  <a:pt x="52946" y="107156"/>
                  <a:pt x="59531" y="107156"/>
                </a:cubicBezTo>
                <a:close/>
              </a:path>
            </a:pathLst>
          </a:custGeom>
          <a:solidFill>
            <a:srgbClr val="06B6D4"/>
          </a:solidFill>
          <a:ln/>
        </p:spPr>
      </p:sp>
      <p:sp>
        <p:nvSpPr>
          <p:cNvPr id="34" name="Text 32"/>
          <p:cNvSpPr/>
          <p:nvPr/>
        </p:nvSpPr>
        <p:spPr>
          <a:xfrm>
            <a:off x="8364141" y="5166361"/>
            <a:ext cx="3305175" cy="238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500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Weekly Performance Dashboards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8364141" y="5756911"/>
            <a:ext cx="3286125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Get automated reports showing lead quality, campaign performance, and pipeline impact every Monday.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maisoninterior.vn/3b09543f1168634b8d1a296aa1d4e97180cd02ce.jpg">    </p:cNvPr>
          <p:cNvPicPr>
            <a:picLocks noChangeAspect="1"/>
          </p:cNvPicPr>
          <p:nvPr/>
        </p:nvPicPr>
        <p:blipFill>
          <a:blip r:embed="rId1">
            <a:alphaModFix amt="10000"/>
          </a:blip>
          <a:srcRect l="0" r="0" t="2760" b="2760"/>
          <a:stretch/>
        </p:blipFill>
        <p:spPr>
          <a:xfrm>
            <a:off x="0" y="0"/>
            <a:ext cx="12192000" cy="8063235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8063235"/>
          </a:xfrm>
          <a:custGeom>
            <a:avLst/>
            <a:gdLst/>
            <a:ahLst/>
            <a:cxnLst/>
            <a:rect l="l" t="t" r="r" b="b"/>
            <a:pathLst>
              <a:path w="12192000" h="8063235">
                <a:moveTo>
                  <a:pt x="0" y="0"/>
                </a:moveTo>
                <a:lnTo>
                  <a:pt x="12192000" y="0"/>
                </a:lnTo>
                <a:lnTo>
                  <a:pt x="12192000" y="8063235"/>
                </a:lnTo>
                <a:lnTo>
                  <a:pt x="0" y="8063235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0F172A">
                  <a:alpha val="98000"/>
                </a:srgbClr>
              </a:gs>
              <a:gs pos="50000">
                <a:srgbClr val="0B1220">
                  <a:alpha val="98000"/>
                </a:srgbClr>
              </a:gs>
              <a:gs pos="100000">
                <a:srgbClr val="0F172A">
                  <a:alpha val="9800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5689195" y="396685"/>
            <a:ext cx="48574" cy="48574"/>
          </a:xfrm>
          <a:custGeom>
            <a:avLst/>
            <a:gdLst/>
            <a:ahLst/>
            <a:cxnLst/>
            <a:rect l="l" t="t" r="r" b="b"/>
            <a:pathLst>
              <a:path w="48574" h="48574">
                <a:moveTo>
                  <a:pt x="24287" y="0"/>
                </a:moveTo>
                <a:lnTo>
                  <a:pt x="24287" y="0"/>
                </a:lnTo>
                <a:cubicBezTo>
                  <a:pt x="37691" y="0"/>
                  <a:pt x="48574" y="10883"/>
                  <a:pt x="48574" y="24287"/>
                </a:cubicBezTo>
                <a:lnTo>
                  <a:pt x="48574" y="24287"/>
                </a:lnTo>
                <a:cubicBezTo>
                  <a:pt x="48574" y="37691"/>
                  <a:pt x="37691" y="48574"/>
                  <a:pt x="24287" y="48574"/>
                </a:cubicBezTo>
                <a:lnTo>
                  <a:pt x="24287" y="48574"/>
                </a:lnTo>
                <a:cubicBezTo>
                  <a:pt x="10883" y="48574"/>
                  <a:pt x="0" y="37691"/>
                  <a:pt x="0" y="24287"/>
                </a:cubicBezTo>
                <a:lnTo>
                  <a:pt x="0" y="24287"/>
                </a:lnTo>
                <a:cubicBezTo>
                  <a:pt x="0" y="10883"/>
                  <a:pt x="10883" y="0"/>
                  <a:pt x="24287" y="0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5" name="Text 2"/>
          <p:cNvSpPr/>
          <p:nvPr/>
        </p:nvSpPr>
        <p:spPr>
          <a:xfrm>
            <a:off x="5770151" y="323825"/>
            <a:ext cx="647649" cy="1942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20" b="1" spc="51" kern="0" dirty="0">
                <a:solidFill>
                  <a:srgbClr val="22C5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Pricing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6452410" y="396685"/>
            <a:ext cx="48574" cy="48574"/>
          </a:xfrm>
          <a:custGeom>
            <a:avLst/>
            <a:gdLst/>
            <a:ahLst/>
            <a:cxnLst/>
            <a:rect l="l" t="t" r="r" b="b"/>
            <a:pathLst>
              <a:path w="48574" h="48574">
                <a:moveTo>
                  <a:pt x="24287" y="0"/>
                </a:moveTo>
                <a:lnTo>
                  <a:pt x="24287" y="0"/>
                </a:lnTo>
                <a:cubicBezTo>
                  <a:pt x="37691" y="0"/>
                  <a:pt x="48574" y="10883"/>
                  <a:pt x="48574" y="24287"/>
                </a:cubicBezTo>
                <a:lnTo>
                  <a:pt x="48574" y="24287"/>
                </a:lnTo>
                <a:cubicBezTo>
                  <a:pt x="48574" y="37691"/>
                  <a:pt x="37691" y="48574"/>
                  <a:pt x="24287" y="48574"/>
                </a:cubicBezTo>
                <a:lnTo>
                  <a:pt x="24287" y="48574"/>
                </a:lnTo>
                <a:cubicBezTo>
                  <a:pt x="10883" y="48574"/>
                  <a:pt x="0" y="37691"/>
                  <a:pt x="0" y="24287"/>
                </a:cubicBezTo>
                <a:lnTo>
                  <a:pt x="0" y="24287"/>
                </a:lnTo>
                <a:cubicBezTo>
                  <a:pt x="0" y="10883"/>
                  <a:pt x="10883" y="0"/>
                  <a:pt x="24287" y="0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7" name="Text 4"/>
          <p:cNvSpPr/>
          <p:nvPr/>
        </p:nvSpPr>
        <p:spPr>
          <a:xfrm>
            <a:off x="226677" y="615267"/>
            <a:ext cx="11738645" cy="3885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306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Turn Your Sheet Into a Revenue Engine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2945894" y="1101004"/>
            <a:ext cx="6298390" cy="2266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75" dirty="0">
                <a:solidFill>
                  <a:srgbClr val="FFFFFF">
                    <a:alpha val="70000"/>
                  </a:srgbClr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Flexible plans that scale with your lead volume and automation needs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327063" y="1525214"/>
            <a:ext cx="3706174" cy="3908564"/>
          </a:xfrm>
          <a:custGeom>
            <a:avLst/>
            <a:gdLst/>
            <a:ahLst/>
            <a:cxnLst/>
            <a:rect l="l" t="t" r="r" b="b"/>
            <a:pathLst>
              <a:path w="3706174" h="3908564">
                <a:moveTo>
                  <a:pt x="129531" y="0"/>
                </a:moveTo>
                <a:lnTo>
                  <a:pt x="3576643" y="0"/>
                </a:lnTo>
                <a:cubicBezTo>
                  <a:pt x="3648181" y="0"/>
                  <a:pt x="3706174" y="57993"/>
                  <a:pt x="3706174" y="129531"/>
                </a:cubicBezTo>
                <a:lnTo>
                  <a:pt x="3706174" y="3779033"/>
                </a:lnTo>
                <a:cubicBezTo>
                  <a:pt x="3706174" y="3850571"/>
                  <a:pt x="3648181" y="3908564"/>
                  <a:pt x="3576643" y="3908564"/>
                </a:cubicBezTo>
                <a:lnTo>
                  <a:pt x="129531" y="3908564"/>
                </a:lnTo>
                <a:cubicBezTo>
                  <a:pt x="57993" y="3908564"/>
                  <a:pt x="0" y="3850571"/>
                  <a:pt x="0" y="3779033"/>
                </a:cubicBezTo>
                <a:lnTo>
                  <a:pt x="0" y="129531"/>
                </a:lnTo>
                <a:cubicBezTo>
                  <a:pt x="0" y="57993"/>
                  <a:pt x="57993" y="0"/>
                  <a:pt x="129531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524596" y="1722746"/>
            <a:ext cx="3408255" cy="2590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3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Starter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524596" y="2046472"/>
            <a:ext cx="793371" cy="3238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295" b="1" dirty="0">
                <a:solidFill>
                  <a:srgbClr val="22C5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$199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1237719" y="2143619"/>
            <a:ext cx="315729" cy="2266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7" dirty="0">
                <a:solidFill>
                  <a:srgbClr val="FFFFFF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/mo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524596" y="2435061"/>
            <a:ext cx="3375873" cy="1942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0" dirty="0">
                <a:solidFill>
                  <a:srgbClr val="FFFFFF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Perfect for teams getting started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547871" y="2799364"/>
            <a:ext cx="99171" cy="113339"/>
          </a:xfrm>
          <a:custGeom>
            <a:avLst/>
            <a:gdLst/>
            <a:ahLst/>
            <a:cxnLst/>
            <a:rect l="l" t="t" r="r" b="b"/>
            <a:pathLst>
              <a:path w="99171" h="113339">
                <a:moveTo>
                  <a:pt x="96249" y="15518"/>
                </a:moveTo>
                <a:cubicBezTo>
                  <a:pt x="99415" y="17820"/>
                  <a:pt x="100123" y="22247"/>
                  <a:pt x="97821" y="25413"/>
                </a:cubicBezTo>
                <a:lnTo>
                  <a:pt x="41152" y="103333"/>
                </a:lnTo>
                <a:cubicBezTo>
                  <a:pt x="39934" y="105015"/>
                  <a:pt x="38053" y="106056"/>
                  <a:pt x="35972" y="106233"/>
                </a:cubicBezTo>
                <a:cubicBezTo>
                  <a:pt x="33891" y="106410"/>
                  <a:pt x="31876" y="105635"/>
                  <a:pt x="30415" y="104174"/>
                </a:cubicBezTo>
                <a:lnTo>
                  <a:pt x="2081" y="75839"/>
                </a:lnTo>
                <a:cubicBezTo>
                  <a:pt x="-686" y="73072"/>
                  <a:pt x="-686" y="68579"/>
                  <a:pt x="2081" y="65812"/>
                </a:cubicBezTo>
                <a:cubicBezTo>
                  <a:pt x="4848" y="63045"/>
                  <a:pt x="9342" y="63045"/>
                  <a:pt x="12109" y="65812"/>
                </a:cubicBezTo>
                <a:lnTo>
                  <a:pt x="34577" y="88280"/>
                </a:lnTo>
                <a:lnTo>
                  <a:pt x="86376" y="17067"/>
                </a:lnTo>
                <a:cubicBezTo>
                  <a:pt x="88679" y="13902"/>
                  <a:pt x="93106" y="13193"/>
                  <a:pt x="96271" y="15496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15" name="Text 12"/>
          <p:cNvSpPr/>
          <p:nvPr/>
        </p:nvSpPr>
        <p:spPr>
          <a:xfrm>
            <a:off x="763417" y="2758886"/>
            <a:ext cx="1578645" cy="1942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Basic Google Sheets sync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547871" y="3090806"/>
            <a:ext cx="99171" cy="113339"/>
          </a:xfrm>
          <a:custGeom>
            <a:avLst/>
            <a:gdLst/>
            <a:ahLst/>
            <a:cxnLst/>
            <a:rect l="l" t="t" r="r" b="b"/>
            <a:pathLst>
              <a:path w="99171" h="113339">
                <a:moveTo>
                  <a:pt x="96249" y="15518"/>
                </a:moveTo>
                <a:cubicBezTo>
                  <a:pt x="99415" y="17820"/>
                  <a:pt x="100123" y="22247"/>
                  <a:pt x="97821" y="25413"/>
                </a:cubicBezTo>
                <a:lnTo>
                  <a:pt x="41152" y="103333"/>
                </a:lnTo>
                <a:cubicBezTo>
                  <a:pt x="39934" y="105015"/>
                  <a:pt x="38053" y="106056"/>
                  <a:pt x="35972" y="106233"/>
                </a:cubicBezTo>
                <a:cubicBezTo>
                  <a:pt x="33891" y="106410"/>
                  <a:pt x="31876" y="105635"/>
                  <a:pt x="30415" y="104174"/>
                </a:cubicBezTo>
                <a:lnTo>
                  <a:pt x="2081" y="75839"/>
                </a:lnTo>
                <a:cubicBezTo>
                  <a:pt x="-686" y="73072"/>
                  <a:pt x="-686" y="68579"/>
                  <a:pt x="2081" y="65812"/>
                </a:cubicBezTo>
                <a:cubicBezTo>
                  <a:pt x="4848" y="63045"/>
                  <a:pt x="9342" y="63045"/>
                  <a:pt x="12109" y="65812"/>
                </a:cubicBezTo>
                <a:lnTo>
                  <a:pt x="34577" y="88280"/>
                </a:lnTo>
                <a:lnTo>
                  <a:pt x="86376" y="17067"/>
                </a:lnTo>
                <a:cubicBezTo>
                  <a:pt x="88679" y="13902"/>
                  <a:pt x="93106" y="13193"/>
                  <a:pt x="96271" y="15496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17" name="Text 14"/>
          <p:cNvSpPr/>
          <p:nvPr/>
        </p:nvSpPr>
        <p:spPr>
          <a:xfrm>
            <a:off x="763417" y="3050328"/>
            <a:ext cx="1141482" cy="1942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 campaign trigger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547871" y="3382249"/>
            <a:ext cx="99171" cy="113339"/>
          </a:xfrm>
          <a:custGeom>
            <a:avLst/>
            <a:gdLst/>
            <a:ahLst/>
            <a:cxnLst/>
            <a:rect l="l" t="t" r="r" b="b"/>
            <a:pathLst>
              <a:path w="99171" h="113339">
                <a:moveTo>
                  <a:pt x="96249" y="15518"/>
                </a:moveTo>
                <a:cubicBezTo>
                  <a:pt x="99415" y="17820"/>
                  <a:pt x="100123" y="22247"/>
                  <a:pt x="97821" y="25413"/>
                </a:cubicBezTo>
                <a:lnTo>
                  <a:pt x="41152" y="103333"/>
                </a:lnTo>
                <a:cubicBezTo>
                  <a:pt x="39934" y="105015"/>
                  <a:pt x="38053" y="106056"/>
                  <a:pt x="35972" y="106233"/>
                </a:cubicBezTo>
                <a:cubicBezTo>
                  <a:pt x="33891" y="106410"/>
                  <a:pt x="31876" y="105635"/>
                  <a:pt x="30415" y="104174"/>
                </a:cubicBezTo>
                <a:lnTo>
                  <a:pt x="2081" y="75839"/>
                </a:lnTo>
                <a:cubicBezTo>
                  <a:pt x="-686" y="73072"/>
                  <a:pt x="-686" y="68579"/>
                  <a:pt x="2081" y="65812"/>
                </a:cubicBezTo>
                <a:cubicBezTo>
                  <a:pt x="4848" y="63045"/>
                  <a:pt x="9342" y="63045"/>
                  <a:pt x="12109" y="65812"/>
                </a:cubicBezTo>
                <a:lnTo>
                  <a:pt x="34577" y="88280"/>
                </a:lnTo>
                <a:lnTo>
                  <a:pt x="86376" y="17067"/>
                </a:lnTo>
                <a:cubicBezTo>
                  <a:pt x="88679" y="13902"/>
                  <a:pt x="93106" y="13193"/>
                  <a:pt x="96271" y="15496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19" name="Text 16"/>
          <p:cNvSpPr/>
          <p:nvPr/>
        </p:nvSpPr>
        <p:spPr>
          <a:xfrm>
            <a:off x="763417" y="3341771"/>
            <a:ext cx="963378" cy="1942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Basic validation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547871" y="3673691"/>
            <a:ext cx="99171" cy="113339"/>
          </a:xfrm>
          <a:custGeom>
            <a:avLst/>
            <a:gdLst/>
            <a:ahLst/>
            <a:cxnLst/>
            <a:rect l="l" t="t" r="r" b="b"/>
            <a:pathLst>
              <a:path w="99171" h="113339">
                <a:moveTo>
                  <a:pt x="96249" y="15518"/>
                </a:moveTo>
                <a:cubicBezTo>
                  <a:pt x="99415" y="17820"/>
                  <a:pt x="100123" y="22247"/>
                  <a:pt x="97821" y="25413"/>
                </a:cubicBezTo>
                <a:lnTo>
                  <a:pt x="41152" y="103333"/>
                </a:lnTo>
                <a:cubicBezTo>
                  <a:pt x="39934" y="105015"/>
                  <a:pt x="38053" y="106056"/>
                  <a:pt x="35972" y="106233"/>
                </a:cubicBezTo>
                <a:cubicBezTo>
                  <a:pt x="33891" y="106410"/>
                  <a:pt x="31876" y="105635"/>
                  <a:pt x="30415" y="104174"/>
                </a:cubicBezTo>
                <a:lnTo>
                  <a:pt x="2081" y="75839"/>
                </a:lnTo>
                <a:cubicBezTo>
                  <a:pt x="-686" y="73072"/>
                  <a:pt x="-686" y="68579"/>
                  <a:pt x="2081" y="65812"/>
                </a:cubicBezTo>
                <a:cubicBezTo>
                  <a:pt x="4848" y="63045"/>
                  <a:pt x="9342" y="63045"/>
                  <a:pt x="12109" y="65812"/>
                </a:cubicBezTo>
                <a:lnTo>
                  <a:pt x="34577" y="88280"/>
                </a:lnTo>
                <a:lnTo>
                  <a:pt x="86376" y="17067"/>
                </a:lnTo>
                <a:cubicBezTo>
                  <a:pt x="88679" y="13902"/>
                  <a:pt x="93106" y="13193"/>
                  <a:pt x="96271" y="15496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21" name="Text 18"/>
          <p:cNvSpPr/>
          <p:nvPr/>
        </p:nvSpPr>
        <p:spPr>
          <a:xfrm>
            <a:off x="763417" y="3633213"/>
            <a:ext cx="1295299" cy="1942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Up to 5,000 leads/mo</a:t>
            </a:r>
            <a:endParaRPr lang="en-US" sz="1600" dirty="0"/>
          </a:p>
        </p:txBody>
      </p:sp>
      <p:sp>
        <p:nvSpPr>
          <p:cNvPr id="22" name="Shape 19"/>
          <p:cNvSpPr/>
          <p:nvPr/>
        </p:nvSpPr>
        <p:spPr>
          <a:xfrm>
            <a:off x="547871" y="3965133"/>
            <a:ext cx="99171" cy="113339"/>
          </a:xfrm>
          <a:custGeom>
            <a:avLst/>
            <a:gdLst/>
            <a:ahLst/>
            <a:cxnLst/>
            <a:rect l="l" t="t" r="r" b="b"/>
            <a:pathLst>
              <a:path w="99171" h="113339">
                <a:moveTo>
                  <a:pt x="96249" y="15518"/>
                </a:moveTo>
                <a:cubicBezTo>
                  <a:pt x="99415" y="17820"/>
                  <a:pt x="100123" y="22247"/>
                  <a:pt x="97821" y="25413"/>
                </a:cubicBezTo>
                <a:lnTo>
                  <a:pt x="41152" y="103333"/>
                </a:lnTo>
                <a:cubicBezTo>
                  <a:pt x="39934" y="105015"/>
                  <a:pt x="38053" y="106056"/>
                  <a:pt x="35972" y="106233"/>
                </a:cubicBezTo>
                <a:cubicBezTo>
                  <a:pt x="33891" y="106410"/>
                  <a:pt x="31876" y="105635"/>
                  <a:pt x="30415" y="104174"/>
                </a:cubicBezTo>
                <a:lnTo>
                  <a:pt x="2081" y="75839"/>
                </a:lnTo>
                <a:cubicBezTo>
                  <a:pt x="-686" y="73072"/>
                  <a:pt x="-686" y="68579"/>
                  <a:pt x="2081" y="65812"/>
                </a:cubicBezTo>
                <a:cubicBezTo>
                  <a:pt x="4848" y="63045"/>
                  <a:pt x="9342" y="63045"/>
                  <a:pt x="12109" y="65812"/>
                </a:cubicBezTo>
                <a:lnTo>
                  <a:pt x="34577" y="88280"/>
                </a:lnTo>
                <a:lnTo>
                  <a:pt x="86376" y="17067"/>
                </a:lnTo>
                <a:cubicBezTo>
                  <a:pt x="88679" y="13902"/>
                  <a:pt x="93106" y="13193"/>
                  <a:pt x="96271" y="15496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23" name="Text 20"/>
          <p:cNvSpPr/>
          <p:nvPr/>
        </p:nvSpPr>
        <p:spPr>
          <a:xfrm>
            <a:off x="763417" y="3924655"/>
            <a:ext cx="858135" cy="1942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Email support</a:t>
            </a:r>
            <a:endParaRPr lang="en-US" sz="1600" dirty="0"/>
          </a:p>
        </p:txBody>
      </p:sp>
      <p:sp>
        <p:nvSpPr>
          <p:cNvPr id="24" name="Shape 21"/>
          <p:cNvSpPr/>
          <p:nvPr/>
        </p:nvSpPr>
        <p:spPr>
          <a:xfrm>
            <a:off x="527834" y="4834602"/>
            <a:ext cx="3309488" cy="395066"/>
          </a:xfrm>
          <a:custGeom>
            <a:avLst/>
            <a:gdLst/>
            <a:ahLst/>
            <a:cxnLst/>
            <a:rect l="l" t="t" r="r" b="b"/>
            <a:pathLst>
              <a:path w="3309488" h="395066">
                <a:moveTo>
                  <a:pt x="64763" y="0"/>
                </a:moveTo>
                <a:lnTo>
                  <a:pt x="3244725" y="0"/>
                </a:lnTo>
                <a:cubicBezTo>
                  <a:pt x="3280493" y="0"/>
                  <a:pt x="3309488" y="28995"/>
                  <a:pt x="3309488" y="64763"/>
                </a:cubicBezTo>
                <a:lnTo>
                  <a:pt x="3309488" y="330303"/>
                </a:lnTo>
                <a:cubicBezTo>
                  <a:pt x="3309488" y="366071"/>
                  <a:pt x="3280493" y="395066"/>
                  <a:pt x="3244725" y="395066"/>
                </a:cubicBezTo>
                <a:lnTo>
                  <a:pt x="64763" y="395066"/>
                </a:lnTo>
                <a:cubicBezTo>
                  <a:pt x="28995" y="395066"/>
                  <a:pt x="0" y="366071"/>
                  <a:pt x="0" y="330303"/>
                </a:cubicBezTo>
                <a:lnTo>
                  <a:pt x="0" y="64763"/>
                </a:lnTo>
                <a:cubicBezTo>
                  <a:pt x="0" y="29019"/>
                  <a:pt x="29019" y="0"/>
                  <a:pt x="64763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10160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25" name="Text 22"/>
          <p:cNvSpPr/>
          <p:nvPr/>
        </p:nvSpPr>
        <p:spPr>
          <a:xfrm>
            <a:off x="492214" y="4831364"/>
            <a:ext cx="3367777" cy="388590"/>
          </a:xfrm>
          <a:prstGeom prst="rect">
            <a:avLst/>
          </a:prstGeom>
          <a:noFill/>
          <a:ln/>
        </p:spPr>
        <p:txBody>
          <a:bodyPr wrap="square" lIns="0" tIns="97147" rIns="0" bIns="97147" rtlCol="0" anchor="ctr"/>
          <a:lstStyle/>
          <a:p>
            <a:pPr algn="ctr">
              <a:lnSpc>
                <a:spcPct val="130000"/>
              </a:lnSpc>
            </a:pPr>
            <a:r>
              <a:rPr lang="en-US" sz="102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Get Started</a:t>
            </a:r>
            <a:endParaRPr lang="en-US" sz="1600" dirty="0"/>
          </a:p>
        </p:txBody>
      </p:sp>
      <p:sp>
        <p:nvSpPr>
          <p:cNvPr id="26" name="Shape 23"/>
          <p:cNvSpPr/>
          <p:nvPr/>
        </p:nvSpPr>
        <p:spPr>
          <a:xfrm>
            <a:off x="4238258" y="1528453"/>
            <a:ext cx="3712650" cy="3898849"/>
          </a:xfrm>
          <a:custGeom>
            <a:avLst/>
            <a:gdLst/>
            <a:ahLst/>
            <a:cxnLst/>
            <a:rect l="l" t="t" r="r" b="b"/>
            <a:pathLst>
              <a:path w="3712650" h="3898849">
                <a:moveTo>
                  <a:pt x="129534" y="0"/>
                </a:moveTo>
                <a:lnTo>
                  <a:pt x="3583116" y="0"/>
                </a:lnTo>
                <a:cubicBezTo>
                  <a:pt x="3654656" y="0"/>
                  <a:pt x="3712650" y="57995"/>
                  <a:pt x="3712650" y="129534"/>
                </a:cubicBezTo>
                <a:lnTo>
                  <a:pt x="3712650" y="3769315"/>
                </a:lnTo>
                <a:cubicBezTo>
                  <a:pt x="3712650" y="3840855"/>
                  <a:pt x="3654656" y="3898849"/>
                  <a:pt x="3583116" y="3898849"/>
                </a:cubicBezTo>
                <a:lnTo>
                  <a:pt x="129534" y="3898849"/>
                </a:lnTo>
                <a:cubicBezTo>
                  <a:pt x="57995" y="3898849"/>
                  <a:pt x="0" y="3840855"/>
                  <a:pt x="0" y="3769315"/>
                </a:cubicBezTo>
                <a:lnTo>
                  <a:pt x="0" y="129534"/>
                </a:lnTo>
                <a:cubicBezTo>
                  <a:pt x="0" y="58042"/>
                  <a:pt x="58042" y="0"/>
                  <a:pt x="129534" y="0"/>
                </a:cubicBezTo>
                <a:close/>
              </a:path>
            </a:pathLst>
          </a:custGeom>
          <a:solidFill>
            <a:srgbClr val="22C55E"/>
          </a:solidFill>
          <a:ln w="20320">
            <a:solidFill>
              <a:srgbClr val="16A34A"/>
            </a:solidFill>
            <a:prstDash val="solid"/>
          </a:ln>
        </p:spPr>
      </p:sp>
      <p:sp>
        <p:nvSpPr>
          <p:cNvPr id="27" name="Shape 24"/>
          <p:cNvSpPr/>
          <p:nvPr/>
        </p:nvSpPr>
        <p:spPr>
          <a:xfrm>
            <a:off x="5509017" y="1405400"/>
            <a:ext cx="1173865" cy="259060"/>
          </a:xfrm>
          <a:custGeom>
            <a:avLst/>
            <a:gdLst/>
            <a:ahLst/>
            <a:cxnLst/>
            <a:rect l="l" t="t" r="r" b="b"/>
            <a:pathLst>
              <a:path w="1173865" h="259060">
                <a:moveTo>
                  <a:pt x="129530" y="0"/>
                </a:moveTo>
                <a:lnTo>
                  <a:pt x="1044335" y="0"/>
                </a:lnTo>
                <a:cubicBezTo>
                  <a:pt x="1115872" y="0"/>
                  <a:pt x="1173865" y="57993"/>
                  <a:pt x="1173865" y="129530"/>
                </a:cubicBezTo>
                <a:lnTo>
                  <a:pt x="1173865" y="129530"/>
                </a:lnTo>
                <a:cubicBezTo>
                  <a:pt x="1173865" y="201067"/>
                  <a:pt x="1115872" y="259060"/>
                  <a:pt x="1044335" y="259060"/>
                </a:cubicBezTo>
                <a:lnTo>
                  <a:pt x="129530" y="259060"/>
                </a:lnTo>
                <a:cubicBezTo>
                  <a:pt x="57993" y="259060"/>
                  <a:pt x="0" y="201067"/>
                  <a:pt x="0" y="129530"/>
                </a:cubicBezTo>
                <a:lnTo>
                  <a:pt x="0" y="129530"/>
                </a:lnTo>
                <a:cubicBezTo>
                  <a:pt x="0" y="57993"/>
                  <a:pt x="57993" y="0"/>
                  <a:pt x="129530" y="0"/>
                </a:cubicBezTo>
                <a:close/>
              </a:path>
            </a:pathLst>
          </a:custGeom>
          <a:solidFill>
            <a:srgbClr val="16A34A"/>
          </a:solidFill>
          <a:ln/>
        </p:spPr>
      </p:sp>
      <p:sp>
        <p:nvSpPr>
          <p:cNvPr id="28" name="Text 25"/>
          <p:cNvSpPr/>
          <p:nvPr/>
        </p:nvSpPr>
        <p:spPr>
          <a:xfrm>
            <a:off x="5638547" y="1476640"/>
            <a:ext cx="969754" cy="1295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2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MOST POPULAR</a:t>
            </a:r>
            <a:endParaRPr lang="en-US" sz="1600" dirty="0"/>
          </a:p>
        </p:txBody>
      </p:sp>
      <p:sp>
        <p:nvSpPr>
          <p:cNvPr id="29" name="Text 26"/>
          <p:cNvSpPr/>
          <p:nvPr/>
        </p:nvSpPr>
        <p:spPr>
          <a:xfrm>
            <a:off x="4439030" y="1729225"/>
            <a:ext cx="3408255" cy="2590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3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Growth</a:t>
            </a:r>
            <a:endParaRPr lang="en-US" sz="1600" dirty="0"/>
          </a:p>
        </p:txBody>
      </p:sp>
      <p:sp>
        <p:nvSpPr>
          <p:cNvPr id="30" name="Text 27"/>
          <p:cNvSpPr/>
          <p:nvPr/>
        </p:nvSpPr>
        <p:spPr>
          <a:xfrm>
            <a:off x="4439030" y="2052947"/>
            <a:ext cx="793371" cy="3238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295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$599</a:t>
            </a:r>
            <a:endParaRPr lang="en-US" sz="1600" dirty="0"/>
          </a:p>
        </p:txBody>
      </p:sp>
      <p:sp>
        <p:nvSpPr>
          <p:cNvPr id="31" name="Text 28"/>
          <p:cNvSpPr/>
          <p:nvPr/>
        </p:nvSpPr>
        <p:spPr>
          <a:xfrm>
            <a:off x="5152152" y="2150094"/>
            <a:ext cx="315729" cy="2266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7" dirty="0">
                <a:solidFill>
                  <a:srgbClr val="FFFFFF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/mo</a:t>
            </a:r>
            <a:endParaRPr lang="en-US" sz="1600" dirty="0"/>
          </a:p>
        </p:txBody>
      </p:sp>
      <p:sp>
        <p:nvSpPr>
          <p:cNvPr id="32" name="Text 29"/>
          <p:cNvSpPr/>
          <p:nvPr/>
        </p:nvSpPr>
        <p:spPr>
          <a:xfrm>
            <a:off x="4439030" y="2441536"/>
            <a:ext cx="3375873" cy="1942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0" dirty="0">
                <a:solidFill>
                  <a:srgbClr val="FFFFFF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For growing teams with volume</a:t>
            </a:r>
            <a:endParaRPr lang="en-US" sz="1600" dirty="0"/>
          </a:p>
        </p:txBody>
      </p:sp>
      <p:sp>
        <p:nvSpPr>
          <p:cNvPr id="33" name="Shape 30"/>
          <p:cNvSpPr/>
          <p:nvPr/>
        </p:nvSpPr>
        <p:spPr>
          <a:xfrm>
            <a:off x="4462304" y="2805839"/>
            <a:ext cx="99171" cy="113339"/>
          </a:xfrm>
          <a:custGeom>
            <a:avLst/>
            <a:gdLst/>
            <a:ahLst/>
            <a:cxnLst/>
            <a:rect l="l" t="t" r="r" b="b"/>
            <a:pathLst>
              <a:path w="99171" h="113339">
                <a:moveTo>
                  <a:pt x="96249" y="15518"/>
                </a:moveTo>
                <a:cubicBezTo>
                  <a:pt x="99415" y="17820"/>
                  <a:pt x="100123" y="22247"/>
                  <a:pt x="97821" y="25413"/>
                </a:cubicBezTo>
                <a:lnTo>
                  <a:pt x="41152" y="103333"/>
                </a:lnTo>
                <a:cubicBezTo>
                  <a:pt x="39934" y="105015"/>
                  <a:pt x="38053" y="106056"/>
                  <a:pt x="35972" y="106233"/>
                </a:cubicBezTo>
                <a:cubicBezTo>
                  <a:pt x="33891" y="106410"/>
                  <a:pt x="31876" y="105635"/>
                  <a:pt x="30415" y="104174"/>
                </a:cubicBezTo>
                <a:lnTo>
                  <a:pt x="2081" y="75839"/>
                </a:lnTo>
                <a:cubicBezTo>
                  <a:pt x="-686" y="73072"/>
                  <a:pt x="-686" y="68579"/>
                  <a:pt x="2081" y="65812"/>
                </a:cubicBezTo>
                <a:cubicBezTo>
                  <a:pt x="4848" y="63045"/>
                  <a:pt x="9342" y="63045"/>
                  <a:pt x="12109" y="65812"/>
                </a:cubicBezTo>
                <a:lnTo>
                  <a:pt x="34577" y="88280"/>
                </a:lnTo>
                <a:lnTo>
                  <a:pt x="86376" y="17067"/>
                </a:lnTo>
                <a:cubicBezTo>
                  <a:pt x="88679" y="13902"/>
                  <a:pt x="93106" y="13193"/>
                  <a:pt x="96271" y="15496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4" name="Text 31"/>
          <p:cNvSpPr/>
          <p:nvPr/>
        </p:nvSpPr>
        <p:spPr>
          <a:xfrm>
            <a:off x="4677850" y="2765361"/>
            <a:ext cx="1238629" cy="1942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Everything in Starter</a:t>
            </a:r>
            <a:endParaRPr lang="en-US" sz="1600" dirty="0"/>
          </a:p>
        </p:txBody>
      </p:sp>
      <p:sp>
        <p:nvSpPr>
          <p:cNvPr id="35" name="Shape 32"/>
          <p:cNvSpPr/>
          <p:nvPr/>
        </p:nvSpPr>
        <p:spPr>
          <a:xfrm>
            <a:off x="4462304" y="3097281"/>
            <a:ext cx="99171" cy="113339"/>
          </a:xfrm>
          <a:custGeom>
            <a:avLst/>
            <a:gdLst/>
            <a:ahLst/>
            <a:cxnLst/>
            <a:rect l="l" t="t" r="r" b="b"/>
            <a:pathLst>
              <a:path w="99171" h="113339">
                <a:moveTo>
                  <a:pt x="96249" y="15518"/>
                </a:moveTo>
                <a:cubicBezTo>
                  <a:pt x="99415" y="17820"/>
                  <a:pt x="100123" y="22247"/>
                  <a:pt x="97821" y="25413"/>
                </a:cubicBezTo>
                <a:lnTo>
                  <a:pt x="41152" y="103333"/>
                </a:lnTo>
                <a:cubicBezTo>
                  <a:pt x="39934" y="105015"/>
                  <a:pt x="38053" y="106056"/>
                  <a:pt x="35972" y="106233"/>
                </a:cubicBezTo>
                <a:cubicBezTo>
                  <a:pt x="33891" y="106410"/>
                  <a:pt x="31876" y="105635"/>
                  <a:pt x="30415" y="104174"/>
                </a:cubicBezTo>
                <a:lnTo>
                  <a:pt x="2081" y="75839"/>
                </a:lnTo>
                <a:cubicBezTo>
                  <a:pt x="-686" y="73072"/>
                  <a:pt x="-686" y="68579"/>
                  <a:pt x="2081" y="65812"/>
                </a:cubicBezTo>
                <a:cubicBezTo>
                  <a:pt x="4848" y="63045"/>
                  <a:pt x="9342" y="63045"/>
                  <a:pt x="12109" y="65812"/>
                </a:cubicBezTo>
                <a:lnTo>
                  <a:pt x="34577" y="88280"/>
                </a:lnTo>
                <a:lnTo>
                  <a:pt x="86376" y="17067"/>
                </a:lnTo>
                <a:cubicBezTo>
                  <a:pt x="88679" y="13902"/>
                  <a:pt x="93106" y="13193"/>
                  <a:pt x="96271" y="15496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6" name="Text 33"/>
          <p:cNvSpPr/>
          <p:nvPr/>
        </p:nvSpPr>
        <p:spPr>
          <a:xfrm>
            <a:off x="4677850" y="3056803"/>
            <a:ext cx="1011952" cy="1942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Data enrichment</a:t>
            </a:r>
            <a:endParaRPr lang="en-US" sz="1600" dirty="0"/>
          </a:p>
        </p:txBody>
      </p:sp>
      <p:sp>
        <p:nvSpPr>
          <p:cNvPr id="37" name="Shape 34"/>
          <p:cNvSpPr/>
          <p:nvPr/>
        </p:nvSpPr>
        <p:spPr>
          <a:xfrm>
            <a:off x="4462304" y="3388724"/>
            <a:ext cx="99171" cy="113339"/>
          </a:xfrm>
          <a:custGeom>
            <a:avLst/>
            <a:gdLst/>
            <a:ahLst/>
            <a:cxnLst/>
            <a:rect l="l" t="t" r="r" b="b"/>
            <a:pathLst>
              <a:path w="99171" h="113339">
                <a:moveTo>
                  <a:pt x="96249" y="15518"/>
                </a:moveTo>
                <a:cubicBezTo>
                  <a:pt x="99415" y="17820"/>
                  <a:pt x="100123" y="22247"/>
                  <a:pt x="97821" y="25413"/>
                </a:cubicBezTo>
                <a:lnTo>
                  <a:pt x="41152" y="103333"/>
                </a:lnTo>
                <a:cubicBezTo>
                  <a:pt x="39934" y="105015"/>
                  <a:pt x="38053" y="106056"/>
                  <a:pt x="35972" y="106233"/>
                </a:cubicBezTo>
                <a:cubicBezTo>
                  <a:pt x="33891" y="106410"/>
                  <a:pt x="31876" y="105635"/>
                  <a:pt x="30415" y="104174"/>
                </a:cubicBezTo>
                <a:lnTo>
                  <a:pt x="2081" y="75839"/>
                </a:lnTo>
                <a:cubicBezTo>
                  <a:pt x="-686" y="73072"/>
                  <a:pt x="-686" y="68579"/>
                  <a:pt x="2081" y="65812"/>
                </a:cubicBezTo>
                <a:cubicBezTo>
                  <a:pt x="4848" y="63045"/>
                  <a:pt x="9342" y="63045"/>
                  <a:pt x="12109" y="65812"/>
                </a:cubicBezTo>
                <a:lnTo>
                  <a:pt x="34577" y="88280"/>
                </a:lnTo>
                <a:lnTo>
                  <a:pt x="86376" y="17067"/>
                </a:lnTo>
                <a:cubicBezTo>
                  <a:pt x="88679" y="13902"/>
                  <a:pt x="93106" y="13193"/>
                  <a:pt x="96271" y="15496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8" name="Text 35"/>
          <p:cNvSpPr/>
          <p:nvPr/>
        </p:nvSpPr>
        <p:spPr>
          <a:xfrm>
            <a:off x="4677850" y="3348245"/>
            <a:ext cx="1457211" cy="1942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Advanced segmentation</a:t>
            </a:r>
            <a:endParaRPr lang="en-US" sz="1600" dirty="0"/>
          </a:p>
        </p:txBody>
      </p:sp>
      <p:sp>
        <p:nvSpPr>
          <p:cNvPr id="39" name="Shape 36"/>
          <p:cNvSpPr/>
          <p:nvPr/>
        </p:nvSpPr>
        <p:spPr>
          <a:xfrm>
            <a:off x="4462304" y="3680166"/>
            <a:ext cx="99171" cy="113339"/>
          </a:xfrm>
          <a:custGeom>
            <a:avLst/>
            <a:gdLst/>
            <a:ahLst/>
            <a:cxnLst/>
            <a:rect l="l" t="t" r="r" b="b"/>
            <a:pathLst>
              <a:path w="99171" h="113339">
                <a:moveTo>
                  <a:pt x="96249" y="15518"/>
                </a:moveTo>
                <a:cubicBezTo>
                  <a:pt x="99415" y="17820"/>
                  <a:pt x="100123" y="22247"/>
                  <a:pt x="97821" y="25413"/>
                </a:cubicBezTo>
                <a:lnTo>
                  <a:pt x="41152" y="103333"/>
                </a:lnTo>
                <a:cubicBezTo>
                  <a:pt x="39934" y="105015"/>
                  <a:pt x="38053" y="106056"/>
                  <a:pt x="35972" y="106233"/>
                </a:cubicBezTo>
                <a:cubicBezTo>
                  <a:pt x="33891" y="106410"/>
                  <a:pt x="31876" y="105635"/>
                  <a:pt x="30415" y="104174"/>
                </a:cubicBezTo>
                <a:lnTo>
                  <a:pt x="2081" y="75839"/>
                </a:lnTo>
                <a:cubicBezTo>
                  <a:pt x="-686" y="73072"/>
                  <a:pt x="-686" y="68579"/>
                  <a:pt x="2081" y="65812"/>
                </a:cubicBezTo>
                <a:cubicBezTo>
                  <a:pt x="4848" y="63045"/>
                  <a:pt x="9342" y="63045"/>
                  <a:pt x="12109" y="65812"/>
                </a:cubicBezTo>
                <a:lnTo>
                  <a:pt x="34577" y="88280"/>
                </a:lnTo>
                <a:lnTo>
                  <a:pt x="86376" y="17067"/>
                </a:lnTo>
                <a:cubicBezTo>
                  <a:pt x="88679" y="13902"/>
                  <a:pt x="93106" y="13193"/>
                  <a:pt x="96271" y="15496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0" name="Text 37"/>
          <p:cNvSpPr/>
          <p:nvPr/>
        </p:nvSpPr>
        <p:spPr>
          <a:xfrm>
            <a:off x="4677850" y="3639688"/>
            <a:ext cx="1578645" cy="1942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Multiple campaign triggers</a:t>
            </a:r>
            <a:endParaRPr lang="en-US" sz="1600" dirty="0"/>
          </a:p>
        </p:txBody>
      </p:sp>
      <p:sp>
        <p:nvSpPr>
          <p:cNvPr id="41" name="Shape 38"/>
          <p:cNvSpPr/>
          <p:nvPr/>
        </p:nvSpPr>
        <p:spPr>
          <a:xfrm>
            <a:off x="4462304" y="3971608"/>
            <a:ext cx="99171" cy="113339"/>
          </a:xfrm>
          <a:custGeom>
            <a:avLst/>
            <a:gdLst/>
            <a:ahLst/>
            <a:cxnLst/>
            <a:rect l="l" t="t" r="r" b="b"/>
            <a:pathLst>
              <a:path w="99171" h="113339">
                <a:moveTo>
                  <a:pt x="96249" y="15518"/>
                </a:moveTo>
                <a:cubicBezTo>
                  <a:pt x="99415" y="17820"/>
                  <a:pt x="100123" y="22247"/>
                  <a:pt x="97821" y="25413"/>
                </a:cubicBezTo>
                <a:lnTo>
                  <a:pt x="41152" y="103333"/>
                </a:lnTo>
                <a:cubicBezTo>
                  <a:pt x="39934" y="105015"/>
                  <a:pt x="38053" y="106056"/>
                  <a:pt x="35972" y="106233"/>
                </a:cubicBezTo>
                <a:cubicBezTo>
                  <a:pt x="33891" y="106410"/>
                  <a:pt x="31876" y="105635"/>
                  <a:pt x="30415" y="104174"/>
                </a:cubicBezTo>
                <a:lnTo>
                  <a:pt x="2081" y="75839"/>
                </a:lnTo>
                <a:cubicBezTo>
                  <a:pt x="-686" y="73072"/>
                  <a:pt x="-686" y="68579"/>
                  <a:pt x="2081" y="65812"/>
                </a:cubicBezTo>
                <a:cubicBezTo>
                  <a:pt x="4848" y="63045"/>
                  <a:pt x="9342" y="63045"/>
                  <a:pt x="12109" y="65812"/>
                </a:cubicBezTo>
                <a:lnTo>
                  <a:pt x="34577" y="88280"/>
                </a:lnTo>
                <a:lnTo>
                  <a:pt x="86376" y="17067"/>
                </a:lnTo>
                <a:cubicBezTo>
                  <a:pt x="88679" y="13902"/>
                  <a:pt x="93106" y="13193"/>
                  <a:pt x="96271" y="15496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2" name="Text 39"/>
          <p:cNvSpPr/>
          <p:nvPr/>
        </p:nvSpPr>
        <p:spPr>
          <a:xfrm>
            <a:off x="4677850" y="3931130"/>
            <a:ext cx="1521976" cy="1942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Performance dashboards</a:t>
            </a:r>
            <a:endParaRPr lang="en-US" sz="1600" dirty="0"/>
          </a:p>
        </p:txBody>
      </p:sp>
      <p:sp>
        <p:nvSpPr>
          <p:cNvPr id="43" name="Shape 40"/>
          <p:cNvSpPr/>
          <p:nvPr/>
        </p:nvSpPr>
        <p:spPr>
          <a:xfrm>
            <a:off x="4462304" y="4263050"/>
            <a:ext cx="99171" cy="113339"/>
          </a:xfrm>
          <a:custGeom>
            <a:avLst/>
            <a:gdLst/>
            <a:ahLst/>
            <a:cxnLst/>
            <a:rect l="l" t="t" r="r" b="b"/>
            <a:pathLst>
              <a:path w="99171" h="113339">
                <a:moveTo>
                  <a:pt x="96249" y="15518"/>
                </a:moveTo>
                <a:cubicBezTo>
                  <a:pt x="99415" y="17820"/>
                  <a:pt x="100123" y="22247"/>
                  <a:pt x="97821" y="25413"/>
                </a:cubicBezTo>
                <a:lnTo>
                  <a:pt x="41152" y="103333"/>
                </a:lnTo>
                <a:cubicBezTo>
                  <a:pt x="39934" y="105015"/>
                  <a:pt x="38053" y="106056"/>
                  <a:pt x="35972" y="106233"/>
                </a:cubicBezTo>
                <a:cubicBezTo>
                  <a:pt x="33891" y="106410"/>
                  <a:pt x="31876" y="105635"/>
                  <a:pt x="30415" y="104174"/>
                </a:cubicBezTo>
                <a:lnTo>
                  <a:pt x="2081" y="75839"/>
                </a:lnTo>
                <a:cubicBezTo>
                  <a:pt x="-686" y="73072"/>
                  <a:pt x="-686" y="68579"/>
                  <a:pt x="2081" y="65812"/>
                </a:cubicBezTo>
                <a:cubicBezTo>
                  <a:pt x="4848" y="63045"/>
                  <a:pt x="9342" y="63045"/>
                  <a:pt x="12109" y="65812"/>
                </a:cubicBezTo>
                <a:lnTo>
                  <a:pt x="34577" y="88280"/>
                </a:lnTo>
                <a:lnTo>
                  <a:pt x="86376" y="17067"/>
                </a:lnTo>
                <a:cubicBezTo>
                  <a:pt x="88679" y="13902"/>
                  <a:pt x="93106" y="13193"/>
                  <a:pt x="96271" y="15496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4" name="Text 41"/>
          <p:cNvSpPr/>
          <p:nvPr/>
        </p:nvSpPr>
        <p:spPr>
          <a:xfrm>
            <a:off x="4677850" y="4222572"/>
            <a:ext cx="1368159" cy="1942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Up to 25,000 leads/mo</a:t>
            </a:r>
            <a:endParaRPr lang="en-US" sz="1600" dirty="0"/>
          </a:p>
        </p:txBody>
      </p:sp>
      <p:sp>
        <p:nvSpPr>
          <p:cNvPr id="45" name="Shape 42"/>
          <p:cNvSpPr/>
          <p:nvPr/>
        </p:nvSpPr>
        <p:spPr>
          <a:xfrm>
            <a:off x="4462304" y="4554492"/>
            <a:ext cx="99171" cy="113339"/>
          </a:xfrm>
          <a:custGeom>
            <a:avLst/>
            <a:gdLst/>
            <a:ahLst/>
            <a:cxnLst/>
            <a:rect l="l" t="t" r="r" b="b"/>
            <a:pathLst>
              <a:path w="99171" h="113339">
                <a:moveTo>
                  <a:pt x="96249" y="15518"/>
                </a:moveTo>
                <a:cubicBezTo>
                  <a:pt x="99415" y="17820"/>
                  <a:pt x="100123" y="22247"/>
                  <a:pt x="97821" y="25413"/>
                </a:cubicBezTo>
                <a:lnTo>
                  <a:pt x="41152" y="103333"/>
                </a:lnTo>
                <a:cubicBezTo>
                  <a:pt x="39934" y="105015"/>
                  <a:pt x="38053" y="106056"/>
                  <a:pt x="35972" y="106233"/>
                </a:cubicBezTo>
                <a:cubicBezTo>
                  <a:pt x="33891" y="106410"/>
                  <a:pt x="31876" y="105635"/>
                  <a:pt x="30415" y="104174"/>
                </a:cubicBezTo>
                <a:lnTo>
                  <a:pt x="2081" y="75839"/>
                </a:lnTo>
                <a:cubicBezTo>
                  <a:pt x="-686" y="73072"/>
                  <a:pt x="-686" y="68579"/>
                  <a:pt x="2081" y="65812"/>
                </a:cubicBezTo>
                <a:cubicBezTo>
                  <a:pt x="4848" y="63045"/>
                  <a:pt x="9342" y="63045"/>
                  <a:pt x="12109" y="65812"/>
                </a:cubicBezTo>
                <a:lnTo>
                  <a:pt x="34577" y="88280"/>
                </a:lnTo>
                <a:lnTo>
                  <a:pt x="86376" y="17067"/>
                </a:lnTo>
                <a:cubicBezTo>
                  <a:pt x="88679" y="13902"/>
                  <a:pt x="93106" y="13193"/>
                  <a:pt x="96271" y="15496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6" name="Text 43"/>
          <p:cNvSpPr/>
          <p:nvPr/>
        </p:nvSpPr>
        <p:spPr>
          <a:xfrm>
            <a:off x="4677850" y="4514014"/>
            <a:ext cx="939092" cy="1942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Priority support</a:t>
            </a:r>
            <a:endParaRPr lang="en-US" sz="1600" dirty="0"/>
          </a:p>
        </p:txBody>
      </p:sp>
      <p:sp>
        <p:nvSpPr>
          <p:cNvPr id="47" name="Shape 44"/>
          <p:cNvSpPr/>
          <p:nvPr/>
        </p:nvSpPr>
        <p:spPr>
          <a:xfrm>
            <a:off x="4439030" y="4837839"/>
            <a:ext cx="3311108" cy="388590"/>
          </a:xfrm>
          <a:custGeom>
            <a:avLst/>
            <a:gdLst/>
            <a:ahLst/>
            <a:cxnLst/>
            <a:rect l="l" t="t" r="r" b="b"/>
            <a:pathLst>
              <a:path w="3311108" h="388590">
                <a:moveTo>
                  <a:pt x="64766" y="0"/>
                </a:moveTo>
                <a:lnTo>
                  <a:pt x="3246341" y="0"/>
                </a:lnTo>
                <a:cubicBezTo>
                  <a:pt x="3282111" y="0"/>
                  <a:pt x="3311108" y="28997"/>
                  <a:pt x="3311108" y="64766"/>
                </a:cubicBezTo>
                <a:lnTo>
                  <a:pt x="3311108" y="323823"/>
                </a:lnTo>
                <a:cubicBezTo>
                  <a:pt x="3311108" y="359593"/>
                  <a:pt x="3282111" y="388590"/>
                  <a:pt x="3246341" y="388590"/>
                </a:cubicBezTo>
                <a:lnTo>
                  <a:pt x="64766" y="388590"/>
                </a:lnTo>
                <a:cubicBezTo>
                  <a:pt x="28997" y="388590"/>
                  <a:pt x="0" y="359593"/>
                  <a:pt x="0" y="323823"/>
                </a:cubicBezTo>
                <a:lnTo>
                  <a:pt x="0" y="64766"/>
                </a:lnTo>
                <a:cubicBezTo>
                  <a:pt x="0" y="29021"/>
                  <a:pt x="29021" y="0"/>
                  <a:pt x="64766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8" name="Text 45"/>
          <p:cNvSpPr/>
          <p:nvPr/>
        </p:nvSpPr>
        <p:spPr>
          <a:xfrm>
            <a:off x="4406647" y="4837839"/>
            <a:ext cx="3375873" cy="388590"/>
          </a:xfrm>
          <a:prstGeom prst="rect">
            <a:avLst/>
          </a:prstGeom>
          <a:noFill/>
          <a:ln/>
        </p:spPr>
        <p:txBody>
          <a:bodyPr wrap="square" lIns="0" tIns="97147" rIns="0" bIns="97147" rtlCol="0" anchor="ctr"/>
          <a:lstStyle/>
          <a:p>
            <a:pPr algn="ctr">
              <a:lnSpc>
                <a:spcPct val="130000"/>
              </a:lnSpc>
            </a:pPr>
            <a:r>
              <a:rPr lang="en-US" sz="1020" b="1" dirty="0">
                <a:solidFill>
                  <a:srgbClr val="22C5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Start Free Trial</a:t>
            </a:r>
            <a:endParaRPr lang="en-US" sz="1600" dirty="0"/>
          </a:p>
        </p:txBody>
      </p:sp>
      <p:sp>
        <p:nvSpPr>
          <p:cNvPr id="49" name="Shape 46"/>
          <p:cNvSpPr/>
          <p:nvPr/>
        </p:nvSpPr>
        <p:spPr>
          <a:xfrm>
            <a:off x="8155930" y="1525214"/>
            <a:ext cx="3706174" cy="3908564"/>
          </a:xfrm>
          <a:custGeom>
            <a:avLst/>
            <a:gdLst/>
            <a:ahLst/>
            <a:cxnLst/>
            <a:rect l="l" t="t" r="r" b="b"/>
            <a:pathLst>
              <a:path w="3706174" h="3908564">
                <a:moveTo>
                  <a:pt x="129531" y="0"/>
                </a:moveTo>
                <a:lnTo>
                  <a:pt x="3576643" y="0"/>
                </a:lnTo>
                <a:cubicBezTo>
                  <a:pt x="3648181" y="0"/>
                  <a:pt x="3706174" y="57993"/>
                  <a:pt x="3706174" y="129531"/>
                </a:cubicBezTo>
                <a:lnTo>
                  <a:pt x="3706174" y="3779033"/>
                </a:lnTo>
                <a:cubicBezTo>
                  <a:pt x="3706174" y="3850571"/>
                  <a:pt x="3648181" y="3908564"/>
                  <a:pt x="3576643" y="3908564"/>
                </a:cubicBezTo>
                <a:lnTo>
                  <a:pt x="129531" y="3908564"/>
                </a:lnTo>
                <a:cubicBezTo>
                  <a:pt x="57993" y="3908564"/>
                  <a:pt x="0" y="3850571"/>
                  <a:pt x="0" y="3779033"/>
                </a:cubicBezTo>
                <a:lnTo>
                  <a:pt x="0" y="129531"/>
                </a:lnTo>
                <a:cubicBezTo>
                  <a:pt x="0" y="57993"/>
                  <a:pt x="57993" y="0"/>
                  <a:pt x="129531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50" name="Text 47"/>
          <p:cNvSpPr/>
          <p:nvPr/>
        </p:nvSpPr>
        <p:spPr>
          <a:xfrm>
            <a:off x="8353463" y="1722746"/>
            <a:ext cx="3408255" cy="2590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3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Scale</a:t>
            </a:r>
            <a:endParaRPr lang="en-US" sz="1600" dirty="0"/>
          </a:p>
        </p:txBody>
      </p:sp>
      <p:sp>
        <p:nvSpPr>
          <p:cNvPr id="51" name="Text 48"/>
          <p:cNvSpPr/>
          <p:nvPr/>
        </p:nvSpPr>
        <p:spPr>
          <a:xfrm>
            <a:off x="8353463" y="2046472"/>
            <a:ext cx="1036239" cy="3238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295" b="1" dirty="0">
                <a:solidFill>
                  <a:srgbClr val="22C5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$1,299</a:t>
            </a:r>
            <a:endParaRPr lang="en-US" sz="1600" dirty="0"/>
          </a:p>
        </p:txBody>
      </p:sp>
      <p:sp>
        <p:nvSpPr>
          <p:cNvPr id="52" name="Text 49"/>
          <p:cNvSpPr/>
          <p:nvPr/>
        </p:nvSpPr>
        <p:spPr>
          <a:xfrm>
            <a:off x="9309657" y="2143619"/>
            <a:ext cx="315729" cy="2266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7" dirty="0">
                <a:solidFill>
                  <a:srgbClr val="FFFFFF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/mo</a:t>
            </a:r>
            <a:endParaRPr lang="en-US" sz="1600" dirty="0"/>
          </a:p>
        </p:txBody>
      </p:sp>
      <p:sp>
        <p:nvSpPr>
          <p:cNvPr id="53" name="Text 50"/>
          <p:cNvSpPr/>
          <p:nvPr/>
        </p:nvSpPr>
        <p:spPr>
          <a:xfrm>
            <a:off x="8353463" y="2435061"/>
            <a:ext cx="3375873" cy="1942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0" dirty="0">
                <a:solidFill>
                  <a:srgbClr val="FFFFFF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Enterprise-grade automation</a:t>
            </a:r>
            <a:endParaRPr lang="en-US" sz="1600" dirty="0"/>
          </a:p>
        </p:txBody>
      </p:sp>
      <p:sp>
        <p:nvSpPr>
          <p:cNvPr id="54" name="Shape 51"/>
          <p:cNvSpPr/>
          <p:nvPr/>
        </p:nvSpPr>
        <p:spPr>
          <a:xfrm>
            <a:off x="8376738" y="2799364"/>
            <a:ext cx="99171" cy="113339"/>
          </a:xfrm>
          <a:custGeom>
            <a:avLst/>
            <a:gdLst/>
            <a:ahLst/>
            <a:cxnLst/>
            <a:rect l="l" t="t" r="r" b="b"/>
            <a:pathLst>
              <a:path w="99171" h="113339">
                <a:moveTo>
                  <a:pt x="96249" y="15518"/>
                </a:moveTo>
                <a:cubicBezTo>
                  <a:pt x="99415" y="17820"/>
                  <a:pt x="100123" y="22247"/>
                  <a:pt x="97821" y="25413"/>
                </a:cubicBezTo>
                <a:lnTo>
                  <a:pt x="41152" y="103333"/>
                </a:lnTo>
                <a:cubicBezTo>
                  <a:pt x="39934" y="105015"/>
                  <a:pt x="38053" y="106056"/>
                  <a:pt x="35972" y="106233"/>
                </a:cubicBezTo>
                <a:cubicBezTo>
                  <a:pt x="33891" y="106410"/>
                  <a:pt x="31876" y="105635"/>
                  <a:pt x="30415" y="104174"/>
                </a:cubicBezTo>
                <a:lnTo>
                  <a:pt x="2081" y="75839"/>
                </a:lnTo>
                <a:cubicBezTo>
                  <a:pt x="-686" y="73072"/>
                  <a:pt x="-686" y="68579"/>
                  <a:pt x="2081" y="65812"/>
                </a:cubicBezTo>
                <a:cubicBezTo>
                  <a:pt x="4848" y="63045"/>
                  <a:pt x="9342" y="63045"/>
                  <a:pt x="12109" y="65812"/>
                </a:cubicBezTo>
                <a:lnTo>
                  <a:pt x="34577" y="88280"/>
                </a:lnTo>
                <a:lnTo>
                  <a:pt x="86376" y="17067"/>
                </a:lnTo>
                <a:cubicBezTo>
                  <a:pt x="88679" y="13902"/>
                  <a:pt x="93106" y="13193"/>
                  <a:pt x="96271" y="15496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55" name="Text 52"/>
          <p:cNvSpPr/>
          <p:nvPr/>
        </p:nvSpPr>
        <p:spPr>
          <a:xfrm>
            <a:off x="8592283" y="2758886"/>
            <a:ext cx="1271012" cy="1942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Everything in Growth</a:t>
            </a:r>
            <a:endParaRPr lang="en-US" sz="1600" dirty="0"/>
          </a:p>
        </p:txBody>
      </p:sp>
      <p:sp>
        <p:nvSpPr>
          <p:cNvPr id="56" name="Shape 53"/>
          <p:cNvSpPr/>
          <p:nvPr/>
        </p:nvSpPr>
        <p:spPr>
          <a:xfrm>
            <a:off x="8376738" y="3090806"/>
            <a:ext cx="99171" cy="113339"/>
          </a:xfrm>
          <a:custGeom>
            <a:avLst/>
            <a:gdLst/>
            <a:ahLst/>
            <a:cxnLst/>
            <a:rect l="l" t="t" r="r" b="b"/>
            <a:pathLst>
              <a:path w="99171" h="113339">
                <a:moveTo>
                  <a:pt x="96249" y="15518"/>
                </a:moveTo>
                <a:cubicBezTo>
                  <a:pt x="99415" y="17820"/>
                  <a:pt x="100123" y="22247"/>
                  <a:pt x="97821" y="25413"/>
                </a:cubicBezTo>
                <a:lnTo>
                  <a:pt x="41152" y="103333"/>
                </a:lnTo>
                <a:cubicBezTo>
                  <a:pt x="39934" y="105015"/>
                  <a:pt x="38053" y="106056"/>
                  <a:pt x="35972" y="106233"/>
                </a:cubicBezTo>
                <a:cubicBezTo>
                  <a:pt x="33891" y="106410"/>
                  <a:pt x="31876" y="105635"/>
                  <a:pt x="30415" y="104174"/>
                </a:cubicBezTo>
                <a:lnTo>
                  <a:pt x="2081" y="75839"/>
                </a:lnTo>
                <a:cubicBezTo>
                  <a:pt x="-686" y="73072"/>
                  <a:pt x="-686" y="68579"/>
                  <a:pt x="2081" y="65812"/>
                </a:cubicBezTo>
                <a:cubicBezTo>
                  <a:pt x="4848" y="63045"/>
                  <a:pt x="9342" y="63045"/>
                  <a:pt x="12109" y="65812"/>
                </a:cubicBezTo>
                <a:lnTo>
                  <a:pt x="34577" y="88280"/>
                </a:lnTo>
                <a:lnTo>
                  <a:pt x="86376" y="17067"/>
                </a:lnTo>
                <a:cubicBezTo>
                  <a:pt x="88679" y="13902"/>
                  <a:pt x="93106" y="13193"/>
                  <a:pt x="96271" y="15496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57" name="Text 54"/>
          <p:cNvSpPr/>
          <p:nvPr/>
        </p:nvSpPr>
        <p:spPr>
          <a:xfrm>
            <a:off x="8592283" y="3050328"/>
            <a:ext cx="1360064" cy="1942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Multi-source data sync</a:t>
            </a:r>
            <a:endParaRPr lang="en-US" sz="1600" dirty="0"/>
          </a:p>
        </p:txBody>
      </p:sp>
      <p:sp>
        <p:nvSpPr>
          <p:cNvPr id="58" name="Shape 55"/>
          <p:cNvSpPr/>
          <p:nvPr/>
        </p:nvSpPr>
        <p:spPr>
          <a:xfrm>
            <a:off x="8376738" y="3382249"/>
            <a:ext cx="99171" cy="113339"/>
          </a:xfrm>
          <a:custGeom>
            <a:avLst/>
            <a:gdLst/>
            <a:ahLst/>
            <a:cxnLst/>
            <a:rect l="l" t="t" r="r" b="b"/>
            <a:pathLst>
              <a:path w="99171" h="113339">
                <a:moveTo>
                  <a:pt x="96249" y="15518"/>
                </a:moveTo>
                <a:cubicBezTo>
                  <a:pt x="99415" y="17820"/>
                  <a:pt x="100123" y="22247"/>
                  <a:pt x="97821" y="25413"/>
                </a:cubicBezTo>
                <a:lnTo>
                  <a:pt x="41152" y="103333"/>
                </a:lnTo>
                <a:cubicBezTo>
                  <a:pt x="39934" y="105015"/>
                  <a:pt x="38053" y="106056"/>
                  <a:pt x="35972" y="106233"/>
                </a:cubicBezTo>
                <a:cubicBezTo>
                  <a:pt x="33891" y="106410"/>
                  <a:pt x="31876" y="105635"/>
                  <a:pt x="30415" y="104174"/>
                </a:cubicBezTo>
                <a:lnTo>
                  <a:pt x="2081" y="75839"/>
                </a:lnTo>
                <a:cubicBezTo>
                  <a:pt x="-686" y="73072"/>
                  <a:pt x="-686" y="68579"/>
                  <a:pt x="2081" y="65812"/>
                </a:cubicBezTo>
                <a:cubicBezTo>
                  <a:pt x="4848" y="63045"/>
                  <a:pt x="9342" y="63045"/>
                  <a:pt x="12109" y="65812"/>
                </a:cubicBezTo>
                <a:lnTo>
                  <a:pt x="34577" y="88280"/>
                </a:lnTo>
                <a:lnTo>
                  <a:pt x="86376" y="17067"/>
                </a:lnTo>
                <a:cubicBezTo>
                  <a:pt x="88679" y="13902"/>
                  <a:pt x="93106" y="13193"/>
                  <a:pt x="96271" y="15496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59" name="Text 56"/>
          <p:cNvSpPr/>
          <p:nvPr/>
        </p:nvSpPr>
        <p:spPr>
          <a:xfrm>
            <a:off x="8592283" y="3341771"/>
            <a:ext cx="1157673" cy="1942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Custom data portal</a:t>
            </a:r>
            <a:endParaRPr lang="en-US" sz="1600" dirty="0"/>
          </a:p>
        </p:txBody>
      </p:sp>
      <p:sp>
        <p:nvSpPr>
          <p:cNvPr id="60" name="Shape 57"/>
          <p:cNvSpPr/>
          <p:nvPr/>
        </p:nvSpPr>
        <p:spPr>
          <a:xfrm>
            <a:off x="8376738" y="3673691"/>
            <a:ext cx="99171" cy="113339"/>
          </a:xfrm>
          <a:custGeom>
            <a:avLst/>
            <a:gdLst/>
            <a:ahLst/>
            <a:cxnLst/>
            <a:rect l="l" t="t" r="r" b="b"/>
            <a:pathLst>
              <a:path w="99171" h="113339">
                <a:moveTo>
                  <a:pt x="96249" y="15518"/>
                </a:moveTo>
                <a:cubicBezTo>
                  <a:pt x="99415" y="17820"/>
                  <a:pt x="100123" y="22247"/>
                  <a:pt x="97821" y="25413"/>
                </a:cubicBezTo>
                <a:lnTo>
                  <a:pt x="41152" y="103333"/>
                </a:lnTo>
                <a:cubicBezTo>
                  <a:pt x="39934" y="105015"/>
                  <a:pt x="38053" y="106056"/>
                  <a:pt x="35972" y="106233"/>
                </a:cubicBezTo>
                <a:cubicBezTo>
                  <a:pt x="33891" y="106410"/>
                  <a:pt x="31876" y="105635"/>
                  <a:pt x="30415" y="104174"/>
                </a:cubicBezTo>
                <a:lnTo>
                  <a:pt x="2081" y="75839"/>
                </a:lnTo>
                <a:cubicBezTo>
                  <a:pt x="-686" y="73072"/>
                  <a:pt x="-686" y="68579"/>
                  <a:pt x="2081" y="65812"/>
                </a:cubicBezTo>
                <a:cubicBezTo>
                  <a:pt x="4848" y="63045"/>
                  <a:pt x="9342" y="63045"/>
                  <a:pt x="12109" y="65812"/>
                </a:cubicBezTo>
                <a:lnTo>
                  <a:pt x="34577" y="88280"/>
                </a:lnTo>
                <a:lnTo>
                  <a:pt x="86376" y="17067"/>
                </a:lnTo>
                <a:cubicBezTo>
                  <a:pt x="88679" y="13902"/>
                  <a:pt x="93106" y="13193"/>
                  <a:pt x="96271" y="15496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61" name="Text 58"/>
          <p:cNvSpPr/>
          <p:nvPr/>
        </p:nvSpPr>
        <p:spPr>
          <a:xfrm>
            <a:off x="8592283" y="3633213"/>
            <a:ext cx="1392446" cy="1942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Advanced routing rules</a:t>
            </a:r>
            <a:endParaRPr lang="en-US" sz="1600" dirty="0"/>
          </a:p>
        </p:txBody>
      </p:sp>
      <p:sp>
        <p:nvSpPr>
          <p:cNvPr id="62" name="Shape 59"/>
          <p:cNvSpPr/>
          <p:nvPr/>
        </p:nvSpPr>
        <p:spPr>
          <a:xfrm>
            <a:off x="8376738" y="3965133"/>
            <a:ext cx="99171" cy="113339"/>
          </a:xfrm>
          <a:custGeom>
            <a:avLst/>
            <a:gdLst/>
            <a:ahLst/>
            <a:cxnLst/>
            <a:rect l="l" t="t" r="r" b="b"/>
            <a:pathLst>
              <a:path w="99171" h="113339">
                <a:moveTo>
                  <a:pt x="96249" y="15518"/>
                </a:moveTo>
                <a:cubicBezTo>
                  <a:pt x="99415" y="17820"/>
                  <a:pt x="100123" y="22247"/>
                  <a:pt x="97821" y="25413"/>
                </a:cubicBezTo>
                <a:lnTo>
                  <a:pt x="41152" y="103333"/>
                </a:lnTo>
                <a:cubicBezTo>
                  <a:pt x="39934" y="105015"/>
                  <a:pt x="38053" y="106056"/>
                  <a:pt x="35972" y="106233"/>
                </a:cubicBezTo>
                <a:cubicBezTo>
                  <a:pt x="33891" y="106410"/>
                  <a:pt x="31876" y="105635"/>
                  <a:pt x="30415" y="104174"/>
                </a:cubicBezTo>
                <a:lnTo>
                  <a:pt x="2081" y="75839"/>
                </a:lnTo>
                <a:cubicBezTo>
                  <a:pt x="-686" y="73072"/>
                  <a:pt x="-686" y="68579"/>
                  <a:pt x="2081" y="65812"/>
                </a:cubicBezTo>
                <a:cubicBezTo>
                  <a:pt x="4848" y="63045"/>
                  <a:pt x="9342" y="63045"/>
                  <a:pt x="12109" y="65812"/>
                </a:cubicBezTo>
                <a:lnTo>
                  <a:pt x="34577" y="88280"/>
                </a:lnTo>
                <a:lnTo>
                  <a:pt x="86376" y="17067"/>
                </a:lnTo>
                <a:cubicBezTo>
                  <a:pt x="88679" y="13902"/>
                  <a:pt x="93106" y="13193"/>
                  <a:pt x="96271" y="15496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63" name="Text 60"/>
          <p:cNvSpPr/>
          <p:nvPr/>
        </p:nvSpPr>
        <p:spPr>
          <a:xfrm>
            <a:off x="8592283" y="3924655"/>
            <a:ext cx="1214343" cy="1942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Custom integrations</a:t>
            </a:r>
            <a:endParaRPr lang="en-US" sz="1600" dirty="0"/>
          </a:p>
        </p:txBody>
      </p:sp>
      <p:sp>
        <p:nvSpPr>
          <p:cNvPr id="64" name="Shape 61"/>
          <p:cNvSpPr/>
          <p:nvPr/>
        </p:nvSpPr>
        <p:spPr>
          <a:xfrm>
            <a:off x="8376738" y="4256575"/>
            <a:ext cx="99171" cy="113339"/>
          </a:xfrm>
          <a:custGeom>
            <a:avLst/>
            <a:gdLst/>
            <a:ahLst/>
            <a:cxnLst/>
            <a:rect l="l" t="t" r="r" b="b"/>
            <a:pathLst>
              <a:path w="99171" h="113339">
                <a:moveTo>
                  <a:pt x="96249" y="15518"/>
                </a:moveTo>
                <a:cubicBezTo>
                  <a:pt x="99415" y="17820"/>
                  <a:pt x="100123" y="22247"/>
                  <a:pt x="97821" y="25413"/>
                </a:cubicBezTo>
                <a:lnTo>
                  <a:pt x="41152" y="103333"/>
                </a:lnTo>
                <a:cubicBezTo>
                  <a:pt x="39934" y="105015"/>
                  <a:pt x="38053" y="106056"/>
                  <a:pt x="35972" y="106233"/>
                </a:cubicBezTo>
                <a:cubicBezTo>
                  <a:pt x="33891" y="106410"/>
                  <a:pt x="31876" y="105635"/>
                  <a:pt x="30415" y="104174"/>
                </a:cubicBezTo>
                <a:lnTo>
                  <a:pt x="2081" y="75839"/>
                </a:lnTo>
                <a:cubicBezTo>
                  <a:pt x="-686" y="73072"/>
                  <a:pt x="-686" y="68579"/>
                  <a:pt x="2081" y="65812"/>
                </a:cubicBezTo>
                <a:cubicBezTo>
                  <a:pt x="4848" y="63045"/>
                  <a:pt x="9342" y="63045"/>
                  <a:pt x="12109" y="65812"/>
                </a:cubicBezTo>
                <a:lnTo>
                  <a:pt x="34577" y="88280"/>
                </a:lnTo>
                <a:lnTo>
                  <a:pt x="86376" y="17067"/>
                </a:lnTo>
                <a:cubicBezTo>
                  <a:pt x="88679" y="13902"/>
                  <a:pt x="93106" y="13193"/>
                  <a:pt x="96271" y="15496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65" name="Text 62"/>
          <p:cNvSpPr/>
          <p:nvPr/>
        </p:nvSpPr>
        <p:spPr>
          <a:xfrm>
            <a:off x="8592283" y="4216097"/>
            <a:ext cx="1441020" cy="1942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Up to 100,000 leads/mo</a:t>
            </a:r>
            <a:endParaRPr lang="en-US" sz="1600" dirty="0"/>
          </a:p>
        </p:txBody>
      </p:sp>
      <p:sp>
        <p:nvSpPr>
          <p:cNvPr id="66" name="Shape 63"/>
          <p:cNvSpPr/>
          <p:nvPr/>
        </p:nvSpPr>
        <p:spPr>
          <a:xfrm>
            <a:off x="8376738" y="4548018"/>
            <a:ext cx="99171" cy="113339"/>
          </a:xfrm>
          <a:custGeom>
            <a:avLst/>
            <a:gdLst/>
            <a:ahLst/>
            <a:cxnLst/>
            <a:rect l="l" t="t" r="r" b="b"/>
            <a:pathLst>
              <a:path w="99171" h="113339">
                <a:moveTo>
                  <a:pt x="96249" y="15518"/>
                </a:moveTo>
                <a:cubicBezTo>
                  <a:pt x="99415" y="17820"/>
                  <a:pt x="100123" y="22247"/>
                  <a:pt x="97821" y="25413"/>
                </a:cubicBezTo>
                <a:lnTo>
                  <a:pt x="41152" y="103333"/>
                </a:lnTo>
                <a:cubicBezTo>
                  <a:pt x="39934" y="105015"/>
                  <a:pt x="38053" y="106056"/>
                  <a:pt x="35972" y="106233"/>
                </a:cubicBezTo>
                <a:cubicBezTo>
                  <a:pt x="33891" y="106410"/>
                  <a:pt x="31876" y="105635"/>
                  <a:pt x="30415" y="104174"/>
                </a:cubicBezTo>
                <a:lnTo>
                  <a:pt x="2081" y="75839"/>
                </a:lnTo>
                <a:cubicBezTo>
                  <a:pt x="-686" y="73072"/>
                  <a:pt x="-686" y="68579"/>
                  <a:pt x="2081" y="65812"/>
                </a:cubicBezTo>
                <a:cubicBezTo>
                  <a:pt x="4848" y="63045"/>
                  <a:pt x="9342" y="63045"/>
                  <a:pt x="12109" y="65812"/>
                </a:cubicBezTo>
                <a:lnTo>
                  <a:pt x="34577" y="88280"/>
                </a:lnTo>
                <a:lnTo>
                  <a:pt x="86376" y="17067"/>
                </a:lnTo>
                <a:cubicBezTo>
                  <a:pt x="88679" y="13902"/>
                  <a:pt x="93106" y="13193"/>
                  <a:pt x="96271" y="15496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67" name="Text 64"/>
          <p:cNvSpPr/>
          <p:nvPr/>
        </p:nvSpPr>
        <p:spPr>
          <a:xfrm>
            <a:off x="8592283" y="4507539"/>
            <a:ext cx="1700080" cy="1942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Dedicated success manager</a:t>
            </a:r>
            <a:endParaRPr lang="en-US" sz="1600" dirty="0"/>
          </a:p>
        </p:txBody>
      </p:sp>
      <p:sp>
        <p:nvSpPr>
          <p:cNvPr id="68" name="Shape 65"/>
          <p:cNvSpPr/>
          <p:nvPr/>
        </p:nvSpPr>
        <p:spPr>
          <a:xfrm>
            <a:off x="8356701" y="4834602"/>
            <a:ext cx="3309488" cy="395066"/>
          </a:xfrm>
          <a:custGeom>
            <a:avLst/>
            <a:gdLst/>
            <a:ahLst/>
            <a:cxnLst/>
            <a:rect l="l" t="t" r="r" b="b"/>
            <a:pathLst>
              <a:path w="3309488" h="395066">
                <a:moveTo>
                  <a:pt x="64763" y="0"/>
                </a:moveTo>
                <a:lnTo>
                  <a:pt x="3244725" y="0"/>
                </a:lnTo>
                <a:cubicBezTo>
                  <a:pt x="3280493" y="0"/>
                  <a:pt x="3309488" y="28995"/>
                  <a:pt x="3309488" y="64763"/>
                </a:cubicBezTo>
                <a:lnTo>
                  <a:pt x="3309488" y="330303"/>
                </a:lnTo>
                <a:cubicBezTo>
                  <a:pt x="3309488" y="366071"/>
                  <a:pt x="3280493" y="395066"/>
                  <a:pt x="3244725" y="395066"/>
                </a:cubicBezTo>
                <a:lnTo>
                  <a:pt x="64763" y="395066"/>
                </a:lnTo>
                <a:cubicBezTo>
                  <a:pt x="28995" y="395066"/>
                  <a:pt x="0" y="366071"/>
                  <a:pt x="0" y="330303"/>
                </a:cubicBezTo>
                <a:lnTo>
                  <a:pt x="0" y="64763"/>
                </a:lnTo>
                <a:cubicBezTo>
                  <a:pt x="0" y="29019"/>
                  <a:pt x="29019" y="0"/>
                  <a:pt x="64763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10160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69" name="Text 66"/>
          <p:cNvSpPr/>
          <p:nvPr/>
        </p:nvSpPr>
        <p:spPr>
          <a:xfrm>
            <a:off x="8321080" y="4831364"/>
            <a:ext cx="3367777" cy="388590"/>
          </a:xfrm>
          <a:prstGeom prst="rect">
            <a:avLst/>
          </a:prstGeom>
          <a:noFill/>
          <a:ln/>
        </p:spPr>
        <p:txBody>
          <a:bodyPr wrap="square" lIns="0" tIns="97147" rIns="0" bIns="97147" rtlCol="0" anchor="ctr"/>
          <a:lstStyle/>
          <a:p>
            <a:pPr algn="ctr">
              <a:lnSpc>
                <a:spcPct val="130000"/>
              </a:lnSpc>
            </a:pPr>
            <a:r>
              <a:rPr lang="en-US" sz="102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Contact Sales</a:t>
            </a:r>
            <a:endParaRPr lang="en-US" sz="1600" dirty="0"/>
          </a:p>
        </p:txBody>
      </p:sp>
      <p:sp>
        <p:nvSpPr>
          <p:cNvPr id="70" name="Text 67"/>
          <p:cNvSpPr/>
          <p:nvPr/>
        </p:nvSpPr>
        <p:spPr>
          <a:xfrm>
            <a:off x="582884" y="5919414"/>
            <a:ext cx="8888988" cy="2914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912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Ready to Automate Your Data?</a:t>
            </a:r>
            <a:endParaRPr lang="en-US" sz="1600" dirty="0"/>
          </a:p>
        </p:txBody>
      </p:sp>
      <p:sp>
        <p:nvSpPr>
          <p:cNvPr id="71" name="Shape 68"/>
          <p:cNvSpPr/>
          <p:nvPr/>
        </p:nvSpPr>
        <p:spPr>
          <a:xfrm>
            <a:off x="603124" y="6380865"/>
            <a:ext cx="145721" cy="145721"/>
          </a:xfrm>
          <a:custGeom>
            <a:avLst/>
            <a:gdLst/>
            <a:ahLst/>
            <a:cxnLst/>
            <a:rect l="l" t="t" r="r" b="b"/>
            <a:pathLst>
              <a:path w="145721" h="145721">
                <a:moveTo>
                  <a:pt x="72861" y="145721"/>
                </a:moveTo>
                <a:cubicBezTo>
                  <a:pt x="113073" y="145721"/>
                  <a:pt x="145721" y="113073"/>
                  <a:pt x="145721" y="72861"/>
                </a:cubicBezTo>
                <a:cubicBezTo>
                  <a:pt x="145721" y="32648"/>
                  <a:pt x="113073" y="0"/>
                  <a:pt x="72861" y="0"/>
                </a:cubicBezTo>
                <a:cubicBezTo>
                  <a:pt x="32648" y="0"/>
                  <a:pt x="0" y="32648"/>
                  <a:pt x="0" y="72861"/>
                </a:cubicBezTo>
                <a:cubicBezTo>
                  <a:pt x="0" y="113073"/>
                  <a:pt x="32648" y="145721"/>
                  <a:pt x="72861" y="145721"/>
                </a:cubicBezTo>
                <a:close/>
                <a:moveTo>
                  <a:pt x="96882" y="60537"/>
                </a:moveTo>
                <a:lnTo>
                  <a:pt x="74113" y="96967"/>
                </a:lnTo>
                <a:cubicBezTo>
                  <a:pt x="72917" y="98874"/>
                  <a:pt x="70868" y="100069"/>
                  <a:pt x="68620" y="100183"/>
                </a:cubicBezTo>
                <a:cubicBezTo>
                  <a:pt x="66371" y="100297"/>
                  <a:pt x="64208" y="99273"/>
                  <a:pt x="62871" y="97451"/>
                </a:cubicBezTo>
                <a:lnTo>
                  <a:pt x="49209" y="79236"/>
                </a:lnTo>
                <a:cubicBezTo>
                  <a:pt x="46932" y="76219"/>
                  <a:pt x="47559" y="71950"/>
                  <a:pt x="50575" y="69673"/>
                </a:cubicBezTo>
                <a:cubicBezTo>
                  <a:pt x="53592" y="67396"/>
                  <a:pt x="57862" y="68022"/>
                  <a:pt x="60138" y="71039"/>
                </a:cubicBezTo>
                <a:lnTo>
                  <a:pt x="67823" y="81285"/>
                </a:lnTo>
                <a:lnTo>
                  <a:pt x="85298" y="53308"/>
                </a:lnTo>
                <a:cubicBezTo>
                  <a:pt x="87290" y="50120"/>
                  <a:pt x="91503" y="49124"/>
                  <a:pt x="94719" y="51145"/>
                </a:cubicBezTo>
                <a:cubicBezTo>
                  <a:pt x="97935" y="53165"/>
                  <a:pt x="98903" y="57349"/>
                  <a:pt x="96882" y="60565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2" name="Text 69"/>
          <p:cNvSpPr/>
          <p:nvPr/>
        </p:nvSpPr>
        <p:spPr>
          <a:xfrm>
            <a:off x="829801" y="6340386"/>
            <a:ext cx="1781036" cy="2266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7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Clean data automatically</a:t>
            </a:r>
            <a:endParaRPr lang="en-US" sz="1600" dirty="0"/>
          </a:p>
        </p:txBody>
      </p:sp>
      <p:sp>
        <p:nvSpPr>
          <p:cNvPr id="73" name="Shape 70"/>
          <p:cNvSpPr/>
          <p:nvPr/>
        </p:nvSpPr>
        <p:spPr>
          <a:xfrm>
            <a:off x="2753117" y="6380865"/>
            <a:ext cx="145721" cy="145721"/>
          </a:xfrm>
          <a:custGeom>
            <a:avLst/>
            <a:gdLst/>
            <a:ahLst/>
            <a:cxnLst/>
            <a:rect l="l" t="t" r="r" b="b"/>
            <a:pathLst>
              <a:path w="145721" h="145721">
                <a:moveTo>
                  <a:pt x="72861" y="145721"/>
                </a:moveTo>
                <a:cubicBezTo>
                  <a:pt x="113073" y="145721"/>
                  <a:pt x="145721" y="113073"/>
                  <a:pt x="145721" y="72861"/>
                </a:cubicBezTo>
                <a:cubicBezTo>
                  <a:pt x="145721" y="32648"/>
                  <a:pt x="113073" y="0"/>
                  <a:pt x="72861" y="0"/>
                </a:cubicBezTo>
                <a:cubicBezTo>
                  <a:pt x="32648" y="0"/>
                  <a:pt x="0" y="32648"/>
                  <a:pt x="0" y="72861"/>
                </a:cubicBezTo>
                <a:cubicBezTo>
                  <a:pt x="0" y="113073"/>
                  <a:pt x="32648" y="145721"/>
                  <a:pt x="72861" y="145721"/>
                </a:cubicBezTo>
                <a:close/>
                <a:moveTo>
                  <a:pt x="96882" y="60537"/>
                </a:moveTo>
                <a:lnTo>
                  <a:pt x="74113" y="96967"/>
                </a:lnTo>
                <a:cubicBezTo>
                  <a:pt x="72917" y="98874"/>
                  <a:pt x="70868" y="100069"/>
                  <a:pt x="68620" y="100183"/>
                </a:cubicBezTo>
                <a:cubicBezTo>
                  <a:pt x="66371" y="100297"/>
                  <a:pt x="64208" y="99273"/>
                  <a:pt x="62871" y="97451"/>
                </a:cubicBezTo>
                <a:lnTo>
                  <a:pt x="49209" y="79236"/>
                </a:lnTo>
                <a:cubicBezTo>
                  <a:pt x="46932" y="76219"/>
                  <a:pt x="47559" y="71950"/>
                  <a:pt x="50575" y="69673"/>
                </a:cubicBezTo>
                <a:cubicBezTo>
                  <a:pt x="53592" y="67396"/>
                  <a:pt x="57862" y="68022"/>
                  <a:pt x="60138" y="71039"/>
                </a:cubicBezTo>
                <a:lnTo>
                  <a:pt x="67823" y="81285"/>
                </a:lnTo>
                <a:lnTo>
                  <a:pt x="85298" y="53308"/>
                </a:lnTo>
                <a:cubicBezTo>
                  <a:pt x="87290" y="50120"/>
                  <a:pt x="91503" y="49124"/>
                  <a:pt x="94719" y="51145"/>
                </a:cubicBezTo>
                <a:cubicBezTo>
                  <a:pt x="97935" y="53165"/>
                  <a:pt x="98903" y="57349"/>
                  <a:pt x="96882" y="60565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4" name="Text 71"/>
          <p:cNvSpPr/>
          <p:nvPr/>
        </p:nvSpPr>
        <p:spPr>
          <a:xfrm>
            <a:off x="2979795" y="6340386"/>
            <a:ext cx="2032000" cy="2266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7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Launch campaigns instantly</a:t>
            </a:r>
            <a:endParaRPr lang="en-US" sz="1600" dirty="0"/>
          </a:p>
        </p:txBody>
      </p:sp>
      <p:sp>
        <p:nvSpPr>
          <p:cNvPr id="75" name="Shape 72"/>
          <p:cNvSpPr/>
          <p:nvPr/>
        </p:nvSpPr>
        <p:spPr>
          <a:xfrm>
            <a:off x="5153974" y="6380865"/>
            <a:ext cx="145721" cy="145721"/>
          </a:xfrm>
          <a:custGeom>
            <a:avLst/>
            <a:gdLst/>
            <a:ahLst/>
            <a:cxnLst/>
            <a:rect l="l" t="t" r="r" b="b"/>
            <a:pathLst>
              <a:path w="145721" h="145721">
                <a:moveTo>
                  <a:pt x="72861" y="145721"/>
                </a:moveTo>
                <a:cubicBezTo>
                  <a:pt x="113073" y="145721"/>
                  <a:pt x="145721" y="113073"/>
                  <a:pt x="145721" y="72861"/>
                </a:cubicBezTo>
                <a:cubicBezTo>
                  <a:pt x="145721" y="32648"/>
                  <a:pt x="113073" y="0"/>
                  <a:pt x="72861" y="0"/>
                </a:cubicBezTo>
                <a:cubicBezTo>
                  <a:pt x="32648" y="0"/>
                  <a:pt x="0" y="32648"/>
                  <a:pt x="0" y="72861"/>
                </a:cubicBezTo>
                <a:cubicBezTo>
                  <a:pt x="0" y="113073"/>
                  <a:pt x="32648" y="145721"/>
                  <a:pt x="72861" y="145721"/>
                </a:cubicBezTo>
                <a:close/>
                <a:moveTo>
                  <a:pt x="96882" y="60537"/>
                </a:moveTo>
                <a:lnTo>
                  <a:pt x="74113" y="96967"/>
                </a:lnTo>
                <a:cubicBezTo>
                  <a:pt x="72917" y="98874"/>
                  <a:pt x="70868" y="100069"/>
                  <a:pt x="68620" y="100183"/>
                </a:cubicBezTo>
                <a:cubicBezTo>
                  <a:pt x="66371" y="100297"/>
                  <a:pt x="64208" y="99273"/>
                  <a:pt x="62871" y="97451"/>
                </a:cubicBezTo>
                <a:lnTo>
                  <a:pt x="49209" y="79236"/>
                </a:lnTo>
                <a:cubicBezTo>
                  <a:pt x="46932" y="76219"/>
                  <a:pt x="47559" y="71950"/>
                  <a:pt x="50575" y="69673"/>
                </a:cubicBezTo>
                <a:cubicBezTo>
                  <a:pt x="53592" y="67396"/>
                  <a:pt x="57862" y="68022"/>
                  <a:pt x="60138" y="71039"/>
                </a:cubicBezTo>
                <a:lnTo>
                  <a:pt x="67823" y="81285"/>
                </a:lnTo>
                <a:lnTo>
                  <a:pt x="85298" y="53308"/>
                </a:lnTo>
                <a:cubicBezTo>
                  <a:pt x="87290" y="50120"/>
                  <a:pt x="91503" y="49124"/>
                  <a:pt x="94719" y="51145"/>
                </a:cubicBezTo>
                <a:cubicBezTo>
                  <a:pt x="97935" y="53165"/>
                  <a:pt x="98903" y="57349"/>
                  <a:pt x="96882" y="60565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6" name="Text 73"/>
          <p:cNvSpPr/>
          <p:nvPr/>
        </p:nvSpPr>
        <p:spPr>
          <a:xfrm>
            <a:off x="5380651" y="6340386"/>
            <a:ext cx="1797227" cy="2266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7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Track results every week</a:t>
            </a:r>
            <a:endParaRPr lang="en-US" sz="1600" dirty="0"/>
          </a:p>
        </p:txBody>
      </p:sp>
      <p:sp>
        <p:nvSpPr>
          <p:cNvPr id="77" name="Shape 74"/>
          <p:cNvSpPr/>
          <p:nvPr/>
        </p:nvSpPr>
        <p:spPr>
          <a:xfrm>
            <a:off x="9609801" y="5887032"/>
            <a:ext cx="1999618" cy="485737"/>
          </a:xfrm>
          <a:custGeom>
            <a:avLst/>
            <a:gdLst/>
            <a:ahLst/>
            <a:cxnLst/>
            <a:rect l="l" t="t" r="r" b="b"/>
            <a:pathLst>
              <a:path w="1999618" h="485737">
                <a:moveTo>
                  <a:pt x="64763" y="0"/>
                </a:moveTo>
                <a:lnTo>
                  <a:pt x="1934854" y="0"/>
                </a:lnTo>
                <a:cubicBezTo>
                  <a:pt x="1970622" y="0"/>
                  <a:pt x="1999618" y="28996"/>
                  <a:pt x="1999618" y="64763"/>
                </a:cubicBezTo>
                <a:lnTo>
                  <a:pt x="1999618" y="420974"/>
                </a:lnTo>
                <a:cubicBezTo>
                  <a:pt x="1999618" y="456742"/>
                  <a:pt x="1970622" y="485737"/>
                  <a:pt x="1934854" y="485737"/>
                </a:cubicBezTo>
                <a:lnTo>
                  <a:pt x="64763" y="485737"/>
                </a:lnTo>
                <a:cubicBezTo>
                  <a:pt x="28996" y="485737"/>
                  <a:pt x="0" y="456742"/>
                  <a:pt x="0" y="420974"/>
                </a:cubicBezTo>
                <a:lnTo>
                  <a:pt x="0" y="64763"/>
                </a:lnTo>
                <a:cubicBezTo>
                  <a:pt x="0" y="29019"/>
                  <a:pt x="29019" y="0"/>
                  <a:pt x="64763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21434" dist="80956" dir="5400000">
              <a:srgbClr val="000000">
                <a:alpha val="10196"/>
              </a:srgbClr>
            </a:outerShdw>
          </a:effectLst>
        </p:spPr>
      </p:sp>
      <p:sp>
        <p:nvSpPr>
          <p:cNvPr id="78" name="Text 75"/>
          <p:cNvSpPr/>
          <p:nvPr/>
        </p:nvSpPr>
        <p:spPr>
          <a:xfrm>
            <a:off x="9581467" y="6437534"/>
            <a:ext cx="2056287" cy="1619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92" dirty="0">
                <a:solidFill>
                  <a:srgbClr val="FFFFFF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Free audit included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Processing Automations — Clean, Sync, and Trigger Campaigns Automatically</dc:title>
  <dc:subject>Data Processing Automations — Clean, Sync, and Trigger Campaigns Automatically</dc:subject>
  <dc:creator>Kimi</dc:creator>
  <cp:lastModifiedBy>Kimi</cp:lastModifiedBy>
  <cp:revision>1</cp:revision>
  <dcterms:created xsi:type="dcterms:W3CDTF">2026-01-24T16:24:40Z</dcterms:created>
  <dcterms:modified xsi:type="dcterms:W3CDTF">2026-01-24T16:24:40Z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{"Label":"Data Processing Automations — Clean, Sync, and Trigger Campaigns Automatically","ContentProducer":"001191110108MACG2KBH8F10000","ProduceID":"19bf0cc9-03f2-81ac-8000-0000d2b60c89","ReservedCode1":"","ContentPropagator":"001191110108MACG2KBH8F20000","PropagateID":"19bf0cc9-03f2-81ac-8000-0000d2b60c89","ReservedCode2":""}</vt:lpwstr>
  </property>
</Properties>
</file>